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9" r:id="rId6"/>
    <p:sldId id="268" r:id="rId7"/>
    <p:sldId id="260" r:id="rId8"/>
    <p:sldId id="261" r:id="rId9"/>
    <p:sldId id="262" r:id="rId10"/>
    <p:sldId id="263" r:id="rId11"/>
    <p:sldId id="264" r:id="rId12"/>
    <p:sldId id="265"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autoAdjust="0"/>
  </p:normalViewPr>
  <p:slideViewPr>
    <p:cSldViewPr snapToGrid="0">
      <p:cViewPr varScale="1">
        <p:scale>
          <a:sx n="116" d="100"/>
          <a:sy n="116" d="100"/>
        </p:scale>
        <p:origin x="-390" y="-114"/>
      </p:cViewPr>
      <p:guideLst>
        <p:guide orient="horz" pos="2160"/>
        <p:guide pos="3840"/>
      </p:guideLst>
    </p:cSldViewPr>
  </p:slideViewPr>
  <p:outlineViewPr>
    <p:cViewPr>
      <p:scale>
        <a:sx n="33" d="100"/>
        <a:sy n="33" d="100"/>
      </p:scale>
      <p:origin x="48" y="28194"/>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fr-FR"/>
              <a:t>Modifiez le style du titre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F7AFFB9B-9FB8-469E-96F9-4D32314110B6}" type="datetimeFigureOut">
              <a:rPr lang="en-US" smtClean="0"/>
              <a:pPr/>
              <a:t>1/17/2018</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‹N°›</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 xmlns:p14="http://schemas.microsoft.com/office/powerpoint/2010/main" val="1895573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41D2AC3-6A0B-4169-B1EA-E3AE8B351BDD}" type="datetimeFigureOut">
              <a:rPr lang="en-US" smtClean="0"/>
              <a:pPr/>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 xmlns:p14="http://schemas.microsoft.com/office/powerpoint/2010/main" val="23264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fr-FR"/>
              <a:t>Modifiez le style du titre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D4B9363-8B87-41B7-9F8E-64519CBB8F34}" type="datetimeFigureOut">
              <a:rPr lang="en-US" smtClean="0"/>
              <a:pPr/>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 xmlns:p14="http://schemas.microsoft.com/office/powerpoint/2010/main" val="3575439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fr-FR"/>
              <a:t>Modifiez le style du titre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AEF5746-5284-4951-9F37-7AE924EDBCB7}" type="datetimeFigureOut">
              <a:rPr lang="en-US" smtClean="0"/>
              <a:pPr/>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1800196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fr-FR"/>
              <a:t>Modifiez le style du titre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02398B29-7265-4A65-A2A4-6703C057B7C1}" type="datetimeFigureOut">
              <a:rPr lang="en-US" smtClean="0"/>
              <a:pPr/>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 xmlns:p14="http://schemas.microsoft.com/office/powerpoint/2010/main" val="3931209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fr-FR"/>
              <a:t>Modifiez le style du titre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28FBA082-94DF-4C4B-A041-6624924AB0A8}" type="datetimeFigureOut">
              <a:rPr lang="en-US" smtClean="0"/>
              <a:pPr/>
              <a:t>1/17/2018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 xmlns:p14="http://schemas.microsoft.com/office/powerpoint/2010/main" val="3758489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fr-FR"/>
              <a:t>Modifiez le style du titre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B27686C4-3AB5-4E0C-86CA-FB108C350AA9}" type="datetimeFigureOut">
              <a:rPr lang="en-US" smtClean="0"/>
              <a:pPr/>
              <a:t>1/17/2018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 xmlns:p14="http://schemas.microsoft.com/office/powerpoint/2010/main" val="3282210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pPr/>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 xmlns:p14="http://schemas.microsoft.com/office/powerpoint/2010/main" val="3295067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pPr/>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 xmlns:p14="http://schemas.microsoft.com/office/powerpoint/2010/main" val="1510755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pPr/>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 xmlns:p14="http://schemas.microsoft.com/office/powerpoint/2010/main" val="3097434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fr-FR"/>
              <a:t>Modifiez le style du titre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F7F47CF-67C9-420C-80A5-E2069FF0C2DF}" type="datetimeFigureOut">
              <a:rPr lang="en-US" smtClean="0"/>
              <a:pPr/>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 xmlns:p14="http://schemas.microsoft.com/office/powerpoint/2010/main" val="1055672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fr-FR"/>
              <a:t>Modifiez le style du titre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pPr/>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 xmlns:p14="http://schemas.microsoft.com/office/powerpoint/2010/main" val="3610751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fr-FR"/>
              <a:t>Modifiez le style du titre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2" name="Content Placeholder 3"/>
          <p:cNvSpPr>
            <a:spLocks noGrp="1"/>
          </p:cNvSpPr>
          <p:nvPr>
            <p:ph sz="quarter" idx="13"/>
          </p:nvPr>
        </p:nvSpPr>
        <p:spPr>
          <a:xfrm>
            <a:off x="685802" y="2861733"/>
            <a:ext cx="5088712" cy="2512852"/>
          </a:xfrm>
        </p:spPr>
        <p:txBody>
          <a:bodyPr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3" name="Content Placeholder 5"/>
          <p:cNvSpPr>
            <a:spLocks noGrp="1"/>
          </p:cNvSpPr>
          <p:nvPr>
            <p:ph sz="quarter" idx="14"/>
          </p:nvPr>
        </p:nvSpPr>
        <p:spPr>
          <a:xfrm>
            <a:off x="5993969" y="2861733"/>
            <a:ext cx="5088713" cy="2512852"/>
          </a:xfrm>
        </p:spPr>
        <p:txBody>
          <a:bodyPr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pPr/>
              <a:t>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 xmlns:p14="http://schemas.microsoft.com/office/powerpoint/2010/main" val="3105227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pPr/>
              <a:t>1/17/2018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 xmlns:p14="http://schemas.microsoft.com/office/powerpoint/2010/main" val="771639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pPr/>
              <a:t>1/17/2018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 xmlns:p14="http://schemas.microsoft.com/office/powerpoint/2010/main" val="2876212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fr-FR"/>
              <a:t>Modifiez le style du titre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50C3BFE2-83B7-4B0A-B9D3-AB28331082B3}" type="datetimeFigureOut">
              <a:rPr lang="en-US" smtClean="0"/>
              <a:pPr/>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 xmlns:p14="http://schemas.microsoft.com/office/powerpoint/2010/main" val="1114220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2EF78E3-FDA3-4D28-AAA2-0B81F349A39D}" type="datetimeFigureOut">
              <a:rPr lang="en-US" smtClean="0"/>
              <a:pPr/>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 xmlns:p14="http://schemas.microsoft.com/office/powerpoint/2010/main" val="2700961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C35BB1C6-BF8F-4481-8AB2-603A1C8A906A}" type="datetimeFigureOut">
              <a:rPr lang="en-US" smtClean="0"/>
              <a:pPr/>
              <a:t>1/17/2018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smtClean="0"/>
              <a:pPr/>
              <a:t>‹N°›</a:t>
            </a:fld>
            <a:endParaRPr lang="en-US" dirty="0"/>
          </a:p>
        </p:txBody>
      </p:sp>
    </p:spTree>
    <p:extLst>
      <p:ext uri="{BB962C8B-B14F-4D97-AF65-F5344CB8AC3E}">
        <p14:creationId xmlns="" xmlns:p14="http://schemas.microsoft.com/office/powerpoint/2010/main" val="132854270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2499CB7-DADE-4B55-BD2B-D1ADFD275927}"/>
              </a:ext>
            </a:extLst>
          </p:cNvPr>
          <p:cNvSpPr>
            <a:spLocks noGrp="1"/>
          </p:cNvSpPr>
          <p:nvPr>
            <p:ph type="ctrTitle"/>
          </p:nvPr>
        </p:nvSpPr>
        <p:spPr>
          <a:xfrm rot="21420000">
            <a:off x="3817945" y="586017"/>
            <a:ext cx="6826436" cy="2766528"/>
          </a:xfrm>
        </p:spPr>
        <p:txBody>
          <a:bodyPr>
            <a:noAutofit/>
          </a:bodyPr>
          <a:lstStyle/>
          <a:p>
            <a:r>
              <a:rPr lang="fr-FR" sz="6000" dirty="0"/>
              <a:t>Réunion de bassin </a:t>
            </a:r>
            <a:br>
              <a:rPr lang="fr-FR" sz="6000" dirty="0"/>
            </a:br>
            <a:r>
              <a:rPr lang="fr-FR" dirty="0" err="1">
                <a:solidFill>
                  <a:schemeClr val="accent1">
                    <a:lumMod val="75000"/>
                  </a:schemeClr>
                </a:solidFill>
              </a:rPr>
              <a:t>cpe</a:t>
            </a:r>
            <a:r>
              <a:rPr lang="fr-FR" sz="6000" dirty="0"/>
              <a:t/>
            </a:r>
            <a:br>
              <a:rPr lang="fr-FR" sz="6000" dirty="0"/>
            </a:br>
            <a:r>
              <a:rPr lang="fr-FR" sz="6000" dirty="0"/>
              <a:t>Picardie-maritime</a:t>
            </a:r>
          </a:p>
        </p:txBody>
      </p:sp>
      <p:sp>
        <p:nvSpPr>
          <p:cNvPr id="3" name="Sous-titre 2">
            <a:extLst>
              <a:ext uri="{FF2B5EF4-FFF2-40B4-BE49-F238E27FC236}">
                <a16:creationId xmlns="" xmlns:a16="http://schemas.microsoft.com/office/drawing/2014/main" id="{7EE74101-6154-42D7-A9AF-0CD61A69DABF}"/>
              </a:ext>
            </a:extLst>
          </p:cNvPr>
          <p:cNvSpPr>
            <a:spLocks noGrp="1"/>
          </p:cNvSpPr>
          <p:nvPr>
            <p:ph type="subTitle" idx="1"/>
          </p:nvPr>
        </p:nvSpPr>
        <p:spPr>
          <a:xfrm rot="21420000">
            <a:off x="7675935" y="3718250"/>
            <a:ext cx="3206682" cy="550333"/>
          </a:xfrm>
        </p:spPr>
        <p:txBody>
          <a:bodyPr/>
          <a:lstStyle/>
          <a:p>
            <a:r>
              <a:rPr lang="fr-FR" cap="none" dirty="0">
                <a:solidFill>
                  <a:schemeClr val="accent1">
                    <a:lumMod val="60000"/>
                    <a:lumOff val="40000"/>
                  </a:schemeClr>
                </a:solidFill>
              </a:rPr>
              <a:t>Jeudi 11 janvier 2018</a:t>
            </a:r>
          </a:p>
        </p:txBody>
      </p:sp>
      <p:sp>
        <p:nvSpPr>
          <p:cNvPr id="4" name="Sous-titre 2">
            <a:extLst>
              <a:ext uri="{FF2B5EF4-FFF2-40B4-BE49-F238E27FC236}">
                <a16:creationId xmlns="" xmlns:a16="http://schemas.microsoft.com/office/drawing/2014/main" id="{A60BC784-0C1B-423D-9053-8F0570A1DB3A}"/>
              </a:ext>
            </a:extLst>
          </p:cNvPr>
          <p:cNvSpPr txBox="1">
            <a:spLocks/>
          </p:cNvSpPr>
          <p:nvPr/>
        </p:nvSpPr>
        <p:spPr>
          <a:xfrm rot="21420000">
            <a:off x="7378294" y="5247195"/>
            <a:ext cx="3801964" cy="550333"/>
          </a:xfrm>
          <a:prstGeom prst="rect">
            <a:avLst/>
          </a:prstGeom>
        </p:spPr>
        <p:txBody>
          <a:bodyPr vert="horz" lIns="91440" tIns="45720" rIns="91440" bIns="45720" rtlCol="0" anchor="t">
            <a:noAutofit/>
          </a:bodyPr>
          <a:lstStyle>
            <a:lvl1pPr marL="0" indent="0" algn="r"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None/>
              <a:defRPr sz="28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solidFill>
                <a:effectLst/>
                <a:latin typeface="+mn-lt"/>
                <a:ea typeface="+mn-ea"/>
                <a:cs typeface="+mn-cs"/>
              </a:defRPr>
            </a:lvl9pPr>
          </a:lstStyle>
          <a:p>
            <a:r>
              <a:rPr lang="fr-FR" sz="2400" cap="none" dirty="0">
                <a:solidFill>
                  <a:schemeClr val="bg1"/>
                </a:solidFill>
                <a:latin typeface="Arial" panose="020B0604020202020204" pitchFamily="34" charset="0"/>
                <a:cs typeface="Arial" panose="020B0604020202020204" pitchFamily="34" charset="0"/>
              </a:rPr>
              <a:t>Lycée Boucher de Perthes</a:t>
            </a:r>
          </a:p>
        </p:txBody>
      </p:sp>
    </p:spTree>
    <p:extLst>
      <p:ext uri="{BB962C8B-B14F-4D97-AF65-F5344CB8AC3E}">
        <p14:creationId xmlns="" xmlns:p14="http://schemas.microsoft.com/office/powerpoint/2010/main" val="489307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0798FED5-D3E3-4935-BB68-254EF517960A}"/>
              </a:ext>
            </a:extLst>
          </p:cNvPr>
          <p:cNvSpPr>
            <a:spLocks noGrp="1"/>
          </p:cNvSpPr>
          <p:nvPr>
            <p:ph sz="quarter" idx="13"/>
          </p:nvPr>
        </p:nvSpPr>
        <p:spPr>
          <a:xfrm>
            <a:off x="255182" y="191385"/>
            <a:ext cx="11408735" cy="6134986"/>
          </a:xfrm>
        </p:spPr>
        <p:txBody>
          <a:bodyPr>
            <a:noAutofit/>
          </a:bodyPr>
          <a:lstStyle/>
          <a:p>
            <a:pPr lvl="0" algn="just">
              <a:lnSpc>
                <a:spcPct val="100000"/>
              </a:lnSpc>
              <a:spcBef>
                <a:spcPts val="0"/>
              </a:spcBef>
              <a:buFont typeface="Courier New" panose="02070309020205020404" pitchFamily="49" charset="0"/>
              <a:buChar char="o"/>
            </a:pPr>
            <a:r>
              <a:rPr lang="fr-FR" sz="1400" u="sng" cap="none" dirty="0">
                <a:latin typeface="Arial" panose="020B0604020202020204" pitchFamily="34" charset="0"/>
              </a:rPr>
              <a:t>PPCR</a:t>
            </a:r>
            <a:r>
              <a:rPr lang="fr-FR" sz="1400" cap="none" dirty="0">
                <a:latin typeface="Arial" panose="020B0604020202020204" pitchFamily="34" charset="0"/>
              </a:rPr>
              <a:t> : important car il n’y a pas d’inspection systématique. Correspond à la mise en place d’un certain nombre de rdvs de carrière </a:t>
            </a:r>
          </a:p>
          <a:p>
            <a:pPr marL="0" lvl="0" indent="0" algn="just">
              <a:lnSpc>
                <a:spcPct val="100000"/>
              </a:lnSpc>
              <a:spcBef>
                <a:spcPts val="0"/>
              </a:spcBef>
              <a:buNone/>
            </a:pPr>
            <a:r>
              <a:rPr lang="fr-FR" sz="1400" cap="none" dirty="0">
                <a:latin typeface="Arial" panose="020B0604020202020204" pitchFamily="34" charset="0"/>
              </a:rPr>
              <a:t>(6</a:t>
            </a:r>
            <a:r>
              <a:rPr lang="fr-FR" sz="1400" cap="none" baseline="30000" dirty="0">
                <a:latin typeface="Arial" panose="020B0604020202020204" pitchFamily="34" charset="0"/>
              </a:rPr>
              <a:t>ème</a:t>
            </a:r>
            <a:r>
              <a:rPr lang="fr-FR" sz="1400" cap="none" dirty="0">
                <a:latin typeface="Arial" panose="020B0604020202020204" pitchFamily="34" charset="0"/>
              </a:rPr>
              <a:t>, 8</a:t>
            </a:r>
            <a:r>
              <a:rPr lang="fr-FR" sz="1400" cap="none" baseline="30000" dirty="0">
                <a:latin typeface="Arial" panose="020B0604020202020204" pitchFamily="34" charset="0"/>
              </a:rPr>
              <a:t>ème</a:t>
            </a:r>
            <a:r>
              <a:rPr lang="fr-FR" sz="1400" cap="none" dirty="0">
                <a:latin typeface="Arial" panose="020B0604020202020204" pitchFamily="34" charset="0"/>
              </a:rPr>
              <a:t> et 9</a:t>
            </a:r>
            <a:r>
              <a:rPr lang="fr-FR" sz="1400" cap="none" baseline="30000" dirty="0">
                <a:latin typeface="Arial" panose="020B0604020202020204" pitchFamily="34" charset="0"/>
              </a:rPr>
              <a:t>ème </a:t>
            </a:r>
            <a:r>
              <a:rPr lang="fr-FR" sz="1400" cap="none" dirty="0">
                <a:latin typeface="Arial" panose="020B0604020202020204" pitchFamily="34" charset="0"/>
              </a:rPr>
              <a:t>échelons) pour gagner une année en termes d’ancienneté dans l’échelon. </a:t>
            </a:r>
          </a:p>
          <a:p>
            <a:pPr marL="0" lvl="0" indent="0" algn="just">
              <a:lnSpc>
                <a:spcPct val="100000"/>
              </a:lnSpc>
              <a:spcBef>
                <a:spcPts val="0"/>
              </a:spcBef>
              <a:buNone/>
            </a:pPr>
            <a:r>
              <a:rPr lang="fr-FR" sz="1400" cap="none" dirty="0">
                <a:latin typeface="Arial" panose="020B0604020202020204" pitchFamily="34" charset="0"/>
              </a:rPr>
              <a:t>A cette occasion, il y aura, comme sur le mode des enseignants et des stagiaires (</a:t>
            </a:r>
            <a:r>
              <a:rPr lang="fr-FR" sz="1400" cap="none" dirty="0" err="1">
                <a:latin typeface="Arial" panose="020B0604020202020204" pitchFamily="34" charset="0"/>
              </a:rPr>
              <a:t>cf</a:t>
            </a:r>
            <a:r>
              <a:rPr lang="fr-FR" sz="1400" cap="none" dirty="0">
                <a:latin typeface="Arial" panose="020B0604020202020204" pitchFamily="34" charset="0"/>
              </a:rPr>
              <a:t> décret) : observation en situation professionnelle suivie d’un entretien. Situation professionnelle ouverte, au CPE de proposer. L’entretien individuel avec élève n’est pas idéal car elle fausse la relation avec l’élève. Plutôt animation CVC/CVL, formation des délégués, etc. Evaluation d’un acte pédagogique durant 1 heure. Ensuite 2ème temps, travail d’entretien entre CPE et IPR portant sur la manière dont la carrière se déroule (actions actuelles et passées) à partir d’un document de référence disponible pour préparer cet entretien.</a:t>
            </a:r>
          </a:p>
          <a:p>
            <a:pPr marL="0" indent="0" algn="just">
              <a:lnSpc>
                <a:spcPct val="100000"/>
              </a:lnSpc>
              <a:spcBef>
                <a:spcPts val="0"/>
              </a:spcBef>
              <a:buNone/>
            </a:pPr>
            <a:r>
              <a:rPr lang="fr-FR" sz="1400" cap="none" dirty="0">
                <a:latin typeface="Arial" panose="020B0604020202020204" pitchFamily="34" charset="0"/>
              </a:rPr>
              <a:t>Ce guide peut être utile pour préparer l’entretien mais n’est pas obligatoire. Il permet de préparer l’entretien et de voir les points à valoriser. Politique éducative demandée : quel document est proposé par le CPE, organisation de service de Vie Scolaire. Points d’appui très utiles mais non exigés. Il sera proposé d’envoyer ces documents avant, mais aucune obligation donc pas de rappel. Et pas d’obligation à les fournir avant, même si c’est préférable.</a:t>
            </a:r>
          </a:p>
          <a:p>
            <a:pPr marL="0" indent="0" algn="just">
              <a:lnSpc>
                <a:spcPct val="100000"/>
              </a:lnSpc>
              <a:spcBef>
                <a:spcPts val="0"/>
              </a:spcBef>
              <a:buNone/>
            </a:pPr>
            <a:r>
              <a:rPr lang="fr-FR" sz="1400" cap="none" dirty="0">
                <a:latin typeface="Arial" panose="020B0604020202020204" pitchFamily="34" charset="0"/>
              </a:rPr>
              <a:t>Plus de note administrative. Le chef d’établissement et l’IPR rédigent un document commun (disponible) avec des items (partie IPR, partie Chef d’établissement et mise en commun).</a:t>
            </a:r>
          </a:p>
          <a:p>
            <a:pPr marL="0" indent="0" algn="just">
              <a:lnSpc>
                <a:spcPct val="100000"/>
              </a:lnSpc>
              <a:spcBef>
                <a:spcPts val="0"/>
              </a:spcBef>
              <a:buNone/>
            </a:pPr>
            <a:r>
              <a:rPr lang="fr-FR" sz="1400" cap="none" dirty="0">
                <a:latin typeface="Arial" panose="020B0604020202020204" pitchFamily="34" charset="0"/>
              </a:rPr>
              <a:t>Dans le mois qui suit le rdv de carrière, un rdv est fait entre l’IPR et le chef d’établissement pour mise en commun de la grille. Sont rédigées alors, en fin de document, 10 lignes (1 022 signes max) pour rédiger un avis chacun (IPR et Chef d’établissement).</a:t>
            </a:r>
          </a:p>
          <a:p>
            <a:pPr marL="0" indent="0" algn="just">
              <a:lnSpc>
                <a:spcPct val="100000"/>
              </a:lnSpc>
              <a:spcBef>
                <a:spcPts val="0"/>
              </a:spcBef>
              <a:buNone/>
            </a:pPr>
            <a:r>
              <a:rPr lang="fr-FR" sz="1400" cap="none" dirty="0">
                <a:latin typeface="Arial" panose="020B0604020202020204" pitchFamily="34" charset="0"/>
              </a:rPr>
              <a:t>Effets sont 1 an après ces rdvs de carrière. Grille + compte-rendu transmis en fin d’année. Pourquoi ? Car harmonisation entre les IPR et l’ensemble des situations rencontrées durant l’année. Les retours seront donc fin mai. Au moment de la réception, il y a 15 jours (ou 3 semaines, voir le décret) pour accepter ou demander une révision d’un ou plusieurs items. Une fois remonté, ce document, éventuellement annoté, le recteur aura la possibilité de prendre une décision et de rédiger un avis final littéral.</a:t>
            </a:r>
          </a:p>
          <a:p>
            <a:pPr marL="0" indent="0" algn="just">
              <a:lnSpc>
                <a:spcPct val="100000"/>
              </a:lnSpc>
              <a:spcBef>
                <a:spcPts val="0"/>
              </a:spcBef>
              <a:buNone/>
            </a:pPr>
            <a:r>
              <a:rPr lang="fr-FR" sz="1400" cap="none" dirty="0">
                <a:latin typeface="Arial" panose="020B0604020202020204" pitchFamily="34" charset="0"/>
              </a:rPr>
              <a:t>Si pas de retour de la personne inspectée, le recteur fera tout de même son avis final littéral sur la base de ce qui a été renvoyé.</a:t>
            </a:r>
          </a:p>
          <a:p>
            <a:pPr marL="0" indent="0" algn="just">
              <a:lnSpc>
                <a:spcPct val="100000"/>
              </a:lnSpc>
              <a:spcBef>
                <a:spcPts val="0"/>
              </a:spcBef>
              <a:buNone/>
            </a:pPr>
            <a:r>
              <a:rPr lang="fr-FR" sz="1400" cap="none" dirty="0">
                <a:latin typeface="Arial" panose="020B0604020202020204" pitchFamily="34" charset="0"/>
              </a:rPr>
              <a:t>N’est fait que pour ceux qui ne sont pas en fin de leur échelon, sinon cela n’a aucun intérêt puisque le but est de faire gagner 1 an. </a:t>
            </a:r>
          </a:p>
          <a:p>
            <a:pPr marL="0" indent="0" algn="just">
              <a:lnSpc>
                <a:spcPct val="100000"/>
              </a:lnSpc>
              <a:spcBef>
                <a:spcPts val="0"/>
              </a:spcBef>
              <a:buNone/>
            </a:pPr>
            <a:r>
              <a:rPr lang="fr-FR" sz="1400" cap="none" dirty="0">
                <a:latin typeface="Arial" panose="020B0604020202020204" pitchFamily="34" charset="0"/>
              </a:rPr>
              <a:t>Pour ceux qui sont au-delà du 9</a:t>
            </a:r>
            <a:r>
              <a:rPr lang="fr-FR" sz="1400" cap="none" baseline="30000" dirty="0">
                <a:latin typeface="Arial" panose="020B0604020202020204" pitchFamily="34" charset="0"/>
              </a:rPr>
              <a:t>ème</a:t>
            </a:r>
            <a:r>
              <a:rPr lang="fr-FR" sz="1400" cap="none" dirty="0">
                <a:latin typeface="Arial" panose="020B0604020202020204" pitchFamily="34" charset="0"/>
              </a:rPr>
              <a:t> échelon, pour la Hors classe, il y aura des entretiens également. Les choses ne sont pas encore formalisées. </a:t>
            </a:r>
          </a:p>
          <a:p>
            <a:pPr marL="0" indent="0" algn="just">
              <a:lnSpc>
                <a:spcPct val="100000"/>
              </a:lnSpc>
              <a:spcBef>
                <a:spcPts val="0"/>
              </a:spcBef>
              <a:buNone/>
            </a:pPr>
            <a:r>
              <a:rPr lang="fr-FR" sz="1400" cap="none" dirty="0">
                <a:latin typeface="Arial" panose="020B0604020202020204" pitchFamily="34" charset="0"/>
              </a:rPr>
              <a:t>Il est important de remplir son dossier sur i-prof. Dispositif de la classe exceptionnelle : tout le monde n’a pas vocation à l’atteindre.</a:t>
            </a:r>
          </a:p>
          <a:p>
            <a:pPr marL="0" indent="0" algn="just">
              <a:lnSpc>
                <a:spcPct val="100000"/>
              </a:lnSpc>
              <a:spcBef>
                <a:spcPts val="0"/>
              </a:spcBef>
              <a:buNone/>
            </a:pPr>
            <a:r>
              <a:rPr lang="fr-FR" sz="1400" cap="none" dirty="0">
                <a:latin typeface="Arial" panose="020B0604020202020204" pitchFamily="34" charset="0"/>
              </a:rPr>
              <a:t>2 modalités : conditions d’exercice particulières avec demande faite par le CPE (ex : si en REP, enseignement supérieur, actions de formation) </a:t>
            </a:r>
            <a:r>
              <a:rPr lang="fr-FR" sz="1400" cap="none" dirty="0">
                <a:solidFill>
                  <a:schemeClr val="bg1"/>
                </a:solidFill>
                <a:latin typeface="Arial" panose="020B0604020202020204" pitchFamily="34" charset="0"/>
              </a:rPr>
              <a:t>ou sur actions particulières. Le contingent concerné est très faible, mais il existe. Le dossier i-prof permet d’apporter des éléments pour l’IPR qui le consulte.</a:t>
            </a:r>
          </a:p>
          <a:p>
            <a:pPr marL="0" indent="0" algn="just">
              <a:lnSpc>
                <a:spcPct val="100000"/>
              </a:lnSpc>
              <a:spcBef>
                <a:spcPts val="0"/>
              </a:spcBef>
              <a:buNone/>
            </a:pPr>
            <a:r>
              <a:rPr lang="fr-FR" sz="1400" cap="none" dirty="0">
                <a:solidFill>
                  <a:schemeClr val="bg1"/>
                </a:solidFill>
                <a:latin typeface="Arial" panose="020B0604020202020204" pitchFamily="34" charset="0"/>
              </a:rPr>
              <a:t>Permet de relancer la question de l’accompagnement. Cela peut être utile donc. En particulier lorsqu’il y a des difficultés de fonctionnement.</a:t>
            </a:r>
          </a:p>
        </p:txBody>
      </p:sp>
    </p:spTree>
    <p:extLst>
      <p:ext uri="{BB962C8B-B14F-4D97-AF65-F5344CB8AC3E}">
        <p14:creationId xmlns="" xmlns:p14="http://schemas.microsoft.com/office/powerpoint/2010/main" val="194693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0798FED5-D3E3-4935-BB68-254EF517960A}"/>
              </a:ext>
            </a:extLst>
          </p:cNvPr>
          <p:cNvSpPr>
            <a:spLocks noGrp="1"/>
          </p:cNvSpPr>
          <p:nvPr>
            <p:ph sz="quarter" idx="13"/>
          </p:nvPr>
        </p:nvSpPr>
        <p:spPr>
          <a:xfrm>
            <a:off x="148856" y="513020"/>
            <a:ext cx="11408735" cy="5831959"/>
          </a:xfrm>
        </p:spPr>
        <p:txBody>
          <a:bodyPr>
            <a:noAutofit/>
          </a:bodyPr>
          <a:lstStyle/>
          <a:p>
            <a:pPr lvl="0" algn="just">
              <a:lnSpc>
                <a:spcPct val="100000"/>
              </a:lnSpc>
              <a:spcBef>
                <a:spcPts val="0"/>
              </a:spcBef>
              <a:buFont typeface="Courier New" panose="02070309020205020404" pitchFamily="49" charset="0"/>
              <a:buChar char="o"/>
            </a:pPr>
            <a:r>
              <a:rPr lang="fr-FR" sz="1400" u="sng" cap="none" dirty="0">
                <a:latin typeface="Arial" panose="020B0604020202020204" pitchFamily="34" charset="0"/>
                <a:cs typeface="Arial" panose="020B0604020202020204" pitchFamily="34" charset="0"/>
              </a:rPr>
              <a:t>Politique éducative</a:t>
            </a:r>
            <a:endParaRPr lang="fr-FR" sz="1400" cap="none" dirty="0">
              <a:latin typeface="Arial" panose="020B0604020202020204" pitchFamily="34" charset="0"/>
              <a:cs typeface="Arial" panose="020B0604020202020204" pitchFamily="34" charset="0"/>
            </a:endParaRPr>
          </a:p>
          <a:p>
            <a:pPr marL="0" lvl="0" indent="0" algn="just">
              <a:lnSpc>
                <a:spcPct val="100000"/>
              </a:lnSpc>
              <a:spcBef>
                <a:spcPts val="0"/>
              </a:spcBef>
              <a:buNone/>
            </a:pPr>
            <a:r>
              <a:rPr lang="fr-FR" sz="1400" cap="none" dirty="0">
                <a:latin typeface="Arial" panose="020B0604020202020204" pitchFamily="34" charset="0"/>
                <a:cs typeface="Arial" panose="020B0604020202020204" pitchFamily="34" charset="0"/>
              </a:rPr>
              <a:t>Le texte de 2015 est important. C’est la question qui va apparaitre dans le nouveau projet académique, projet commun </a:t>
            </a:r>
          </a:p>
          <a:p>
            <a:pPr marL="0" lvl="0" indent="0" algn="just">
              <a:lnSpc>
                <a:spcPct val="100000"/>
              </a:lnSpc>
              <a:spcBef>
                <a:spcPts val="0"/>
              </a:spcBef>
              <a:buNone/>
            </a:pPr>
            <a:r>
              <a:rPr lang="fr-FR" sz="1400" cap="none" dirty="0">
                <a:latin typeface="Arial" panose="020B0604020202020204" pitchFamily="34" charset="0"/>
                <a:cs typeface="Arial" panose="020B0604020202020204" pitchFamily="34" charset="0"/>
              </a:rPr>
              <a:t>de l’établissement et pas seulement de la vie scolaire.</a:t>
            </a:r>
            <a:endParaRPr lang="fr-FR" sz="1400" i="1" cap="none" dirty="0">
              <a:latin typeface="Arial" panose="020B0604020202020204" pitchFamily="34" charset="0"/>
              <a:cs typeface="Arial" panose="020B0604020202020204" pitchFamily="34" charset="0"/>
            </a:endParaRPr>
          </a:p>
          <a:p>
            <a:pPr marL="0" lvl="0" indent="0" algn="ctr">
              <a:lnSpc>
                <a:spcPct val="100000"/>
              </a:lnSpc>
              <a:spcBef>
                <a:spcPts val="0"/>
              </a:spcBef>
              <a:buNone/>
            </a:pPr>
            <a:r>
              <a:rPr lang="fr-FR" sz="1400" i="1" cap="none" dirty="0">
                <a:latin typeface="Arial" panose="020B0604020202020204" pitchFamily="34" charset="0"/>
                <a:cs typeface="Arial" panose="020B0604020202020204" pitchFamily="34" charset="0"/>
              </a:rPr>
              <a:t>Voir le détail dans le PowerPoint joint, intitulé : «</a:t>
            </a:r>
            <a:r>
              <a:rPr lang="fr-FR" sz="1400" b="1" i="1" cap="none" dirty="0">
                <a:latin typeface="Arial" panose="020B0604020202020204" pitchFamily="34" charset="0"/>
                <a:cs typeface="Arial" panose="020B0604020202020204" pitchFamily="34" charset="0"/>
              </a:rPr>
              <a:t>PPT politique éducative décembre 2017</a:t>
            </a:r>
            <a:r>
              <a:rPr lang="fr-FR" sz="1400" i="1" cap="none" dirty="0">
                <a:latin typeface="Arial" panose="020B0604020202020204" pitchFamily="34" charset="0"/>
                <a:cs typeface="Arial" panose="020B0604020202020204" pitchFamily="34" charset="0"/>
              </a:rPr>
              <a:t> »</a:t>
            </a:r>
            <a:endParaRPr lang="fr-FR" sz="1400" cap="none" dirty="0">
              <a:latin typeface="Arial" panose="020B0604020202020204" pitchFamily="34" charset="0"/>
              <a:cs typeface="Arial" panose="020B0604020202020204" pitchFamily="34" charset="0"/>
            </a:endParaRPr>
          </a:p>
          <a:p>
            <a:pPr marL="0" indent="0" algn="just">
              <a:lnSpc>
                <a:spcPct val="100000"/>
              </a:lnSpc>
              <a:spcBef>
                <a:spcPts val="0"/>
              </a:spcBef>
              <a:buNone/>
            </a:pPr>
            <a:endParaRPr lang="fr-FR" sz="1400" cap="none" dirty="0">
              <a:latin typeface="Arial" panose="020B0604020202020204" pitchFamily="34" charset="0"/>
              <a:cs typeface="Arial" panose="020B0604020202020204" pitchFamily="34" charset="0"/>
            </a:endParaRPr>
          </a:p>
          <a:p>
            <a:pPr marL="0" indent="0" algn="just">
              <a:lnSpc>
                <a:spcPct val="100000"/>
              </a:lnSpc>
              <a:spcBef>
                <a:spcPts val="0"/>
              </a:spcBef>
              <a:buNone/>
            </a:pPr>
            <a:r>
              <a:rPr lang="fr-FR" sz="1400" cap="none" dirty="0">
                <a:latin typeface="Arial" panose="020B0604020202020204" pitchFamily="34" charset="0"/>
                <a:cs typeface="Arial" panose="020B0604020202020204" pitchFamily="34" charset="0"/>
              </a:rPr>
              <a:t>Objectifs : </a:t>
            </a:r>
          </a:p>
          <a:p>
            <a:pPr marL="0" indent="0" algn="just">
              <a:lnSpc>
                <a:spcPct val="100000"/>
              </a:lnSpc>
              <a:spcBef>
                <a:spcPts val="0"/>
              </a:spcBef>
              <a:buNone/>
            </a:pPr>
            <a:endParaRPr lang="fr-FR" sz="1400" cap="none" dirty="0">
              <a:latin typeface="Arial" panose="020B0604020202020204" pitchFamily="34" charset="0"/>
              <a:cs typeface="Arial" panose="020B0604020202020204" pitchFamily="34" charset="0"/>
            </a:endParaRPr>
          </a:p>
          <a:p>
            <a:pPr lvl="0" algn="just">
              <a:lnSpc>
                <a:spcPct val="100000"/>
              </a:lnSpc>
              <a:spcBef>
                <a:spcPts val="0"/>
              </a:spcBef>
              <a:buSzPct val="110000"/>
              <a:buFont typeface="Wingdings" panose="05000000000000000000" pitchFamily="2" charset="2"/>
              <a:buChar char="v"/>
            </a:pPr>
            <a:r>
              <a:rPr lang="fr-FR" sz="1400" i="1" cap="none" dirty="0">
                <a:latin typeface="Arial" panose="020B0604020202020204" pitchFamily="34" charset="0"/>
                <a:cs typeface="Arial" panose="020B0604020202020204" pitchFamily="34" charset="0"/>
              </a:rPr>
              <a:t>Pour les élèves</a:t>
            </a:r>
            <a:r>
              <a:rPr lang="fr-FR" sz="1400" cap="none" dirty="0">
                <a:latin typeface="Arial" panose="020B0604020202020204" pitchFamily="34" charset="0"/>
                <a:cs typeface="Arial" panose="020B0604020202020204" pitchFamily="34" charset="0"/>
              </a:rPr>
              <a:t> ; apprendre les règles collectives. Ex : CVC (mettre en débat des questions de règles). Leur place dans la construction du </a:t>
            </a:r>
          </a:p>
          <a:p>
            <a:pPr marL="0" lvl="0" indent="0" algn="just">
              <a:lnSpc>
                <a:spcPct val="100000"/>
              </a:lnSpc>
              <a:spcBef>
                <a:spcPts val="0"/>
              </a:spcBef>
              <a:buSzPct val="110000"/>
              <a:buNone/>
            </a:pPr>
            <a:r>
              <a:rPr lang="fr-FR" sz="1400" cap="none" dirty="0">
                <a:latin typeface="Arial" panose="020B0604020202020204" pitchFamily="34" charset="0"/>
                <a:cs typeface="Arial" panose="020B0604020202020204" pitchFamily="34" charset="0"/>
              </a:rPr>
              <a:t>RI. Comprendre le sens de la règle, de sa construction et du pourquoi de sa construction est important. Leur faire prendre les 2 rôles (celui qui fait et celui qui subit) leur permet de comprendre les choses</a:t>
            </a:r>
          </a:p>
          <a:p>
            <a:pPr marL="0" lvl="0" indent="0" algn="just">
              <a:lnSpc>
                <a:spcPct val="100000"/>
              </a:lnSpc>
              <a:spcBef>
                <a:spcPts val="0"/>
              </a:spcBef>
              <a:buSzPct val="110000"/>
              <a:buNone/>
            </a:pPr>
            <a:endParaRPr lang="fr-FR" sz="1400" cap="none" dirty="0">
              <a:latin typeface="Arial" panose="020B0604020202020204" pitchFamily="34" charset="0"/>
              <a:cs typeface="Arial" panose="020B0604020202020204" pitchFamily="34" charset="0"/>
            </a:endParaRPr>
          </a:p>
          <a:p>
            <a:pPr lvl="0" algn="just">
              <a:lnSpc>
                <a:spcPct val="100000"/>
              </a:lnSpc>
              <a:spcBef>
                <a:spcPts val="0"/>
              </a:spcBef>
              <a:buSzPct val="110000"/>
              <a:buFont typeface="Wingdings" panose="05000000000000000000" pitchFamily="2" charset="2"/>
              <a:buChar char="v"/>
            </a:pPr>
            <a:r>
              <a:rPr lang="fr-FR" sz="1400" i="1" cap="none" dirty="0">
                <a:latin typeface="Arial" panose="020B0604020202020204" pitchFamily="34" charset="0"/>
                <a:cs typeface="Arial" panose="020B0604020202020204" pitchFamily="34" charset="0"/>
              </a:rPr>
              <a:t>Insertion sociale et professionnelle</a:t>
            </a:r>
            <a:r>
              <a:rPr lang="fr-FR" sz="1400" cap="none" dirty="0">
                <a:latin typeface="Arial" panose="020B0604020202020204" pitchFamily="34" charset="0"/>
                <a:cs typeface="Arial" panose="020B0604020202020204" pitchFamily="34" charset="0"/>
              </a:rPr>
              <a:t>. </a:t>
            </a:r>
          </a:p>
          <a:p>
            <a:pPr marL="0" indent="0" algn="just">
              <a:lnSpc>
                <a:spcPct val="100000"/>
              </a:lnSpc>
              <a:spcBef>
                <a:spcPts val="0"/>
              </a:spcBef>
              <a:buNone/>
            </a:pPr>
            <a:endParaRPr lang="fr-FR" sz="1400" cap="none" dirty="0">
              <a:latin typeface="Arial" panose="020B0604020202020204" pitchFamily="34" charset="0"/>
              <a:cs typeface="Arial" panose="020B0604020202020204" pitchFamily="34" charset="0"/>
            </a:endParaRPr>
          </a:p>
          <a:p>
            <a:pPr marL="0" indent="0" algn="just">
              <a:lnSpc>
                <a:spcPct val="100000"/>
              </a:lnSpc>
              <a:spcBef>
                <a:spcPts val="0"/>
              </a:spcBef>
              <a:buNone/>
            </a:pPr>
            <a:r>
              <a:rPr lang="fr-FR" sz="1400" b="1" cap="none" dirty="0">
                <a:latin typeface="Arial" panose="020B0604020202020204" pitchFamily="34" charset="0"/>
                <a:cs typeface="Arial" panose="020B0604020202020204" pitchFamily="34" charset="0"/>
              </a:rPr>
              <a:t>→ Le rôle du CPE est de prendre part au diagnostic de la vie éducative, de participer à l’élaboration de la politique éducative, de contribuer à la mise en œuvre et au suivi, de prendre part à l’élaboration et à l’animation du Conseil Pédagogique.</a:t>
            </a:r>
          </a:p>
          <a:p>
            <a:pPr marL="0" indent="0" algn="just">
              <a:lnSpc>
                <a:spcPct val="100000"/>
              </a:lnSpc>
              <a:spcBef>
                <a:spcPts val="0"/>
              </a:spcBef>
              <a:buNone/>
            </a:pPr>
            <a:endParaRPr lang="fr-FR" sz="1400" cap="none" dirty="0">
              <a:latin typeface="Arial" panose="020B0604020202020204" pitchFamily="34" charset="0"/>
              <a:cs typeface="Arial" panose="020B0604020202020204" pitchFamily="34" charset="0"/>
            </a:endParaRPr>
          </a:p>
          <a:p>
            <a:pPr lvl="0" algn="just">
              <a:lnSpc>
                <a:spcPct val="100000"/>
              </a:lnSpc>
              <a:spcBef>
                <a:spcPts val="0"/>
              </a:spcBef>
              <a:buSzPct val="110000"/>
              <a:buFont typeface="Wingdings" panose="05000000000000000000" pitchFamily="2" charset="2"/>
              <a:buChar char="v"/>
            </a:pPr>
            <a:r>
              <a:rPr lang="fr-FR" sz="1400" i="1" cap="none" dirty="0">
                <a:latin typeface="Arial" panose="020B0604020202020204" pitchFamily="34" charset="0"/>
                <a:cs typeface="Arial" panose="020B0604020202020204" pitchFamily="34" charset="0"/>
              </a:rPr>
              <a:t>Réflexion à avoir sur les usages, les pratiques, les besoins</a:t>
            </a:r>
            <a:r>
              <a:rPr lang="fr-FR" sz="1400" cap="none" dirty="0">
                <a:latin typeface="Arial" panose="020B0604020202020204" pitchFamily="34" charset="0"/>
                <a:cs typeface="Arial" panose="020B0604020202020204" pitchFamily="34" charset="0"/>
              </a:rPr>
              <a:t> pour permettre d’avancer dans la mise en place du RI. Ex : le mobile, </a:t>
            </a:r>
          </a:p>
          <a:p>
            <a:pPr marL="0" lvl="0" indent="0" algn="just">
              <a:lnSpc>
                <a:spcPct val="100000"/>
              </a:lnSpc>
              <a:spcBef>
                <a:spcPts val="0"/>
              </a:spcBef>
              <a:buSzPct val="110000"/>
              <a:buNone/>
            </a:pPr>
            <a:r>
              <a:rPr lang="fr-FR" sz="1400" cap="none" dirty="0">
                <a:latin typeface="Arial" panose="020B0604020202020204" pitchFamily="34" charset="0"/>
                <a:cs typeface="Arial" panose="020B0604020202020204" pitchFamily="34" charset="0"/>
              </a:rPr>
              <a:t>comprendre comment les élèves communiquent entre eux, avec les adultes, comment les parents communiquent avec leurs enfants. Donc que mettre en place, comment, pourquoi, etc. Qui a le droit d’utiliser (les adultes, professeurs, CPE, AED, etc.) ?</a:t>
            </a:r>
          </a:p>
          <a:p>
            <a:pPr marL="0" lvl="0" indent="0" algn="just">
              <a:lnSpc>
                <a:spcPct val="100000"/>
              </a:lnSpc>
              <a:spcBef>
                <a:spcPts val="0"/>
              </a:spcBef>
              <a:buNone/>
            </a:pPr>
            <a:endParaRPr lang="fr-FR" sz="1400" cap="none" dirty="0">
              <a:latin typeface="Arial" panose="020B0604020202020204" pitchFamily="34" charset="0"/>
              <a:cs typeface="Arial" panose="020B0604020202020204" pitchFamily="34" charset="0"/>
            </a:endParaRPr>
          </a:p>
          <a:p>
            <a:pPr algn="just">
              <a:lnSpc>
                <a:spcPct val="100000"/>
              </a:lnSpc>
              <a:spcBef>
                <a:spcPts val="0"/>
              </a:spcBef>
              <a:buSzPct val="110000"/>
              <a:buFont typeface="Wingdings" panose="05000000000000000000" pitchFamily="2" charset="2"/>
              <a:buChar char="v"/>
            </a:pPr>
            <a:r>
              <a:rPr lang="fr-FR" sz="1400" i="1" cap="none" dirty="0">
                <a:latin typeface="Arial" panose="020B0604020202020204" pitchFamily="34" charset="0"/>
                <a:cs typeface="Arial" panose="020B0604020202020204" pitchFamily="34" charset="0"/>
              </a:rPr>
              <a:t>AED et devoirs faits</a:t>
            </a:r>
            <a:r>
              <a:rPr lang="fr-FR" sz="1400" cap="none" dirty="0">
                <a:latin typeface="Arial" panose="020B0604020202020204" pitchFamily="34" charset="0"/>
                <a:cs typeface="Arial" panose="020B0604020202020204" pitchFamily="34" charset="0"/>
              </a:rPr>
              <a:t> : permet une montée en compétence, permet d’entrer dans une logique éducative et pédagogique. </a:t>
            </a:r>
          </a:p>
          <a:p>
            <a:pPr marL="0" indent="0" algn="just">
              <a:lnSpc>
                <a:spcPct val="100000"/>
              </a:lnSpc>
              <a:spcBef>
                <a:spcPts val="0"/>
              </a:spcBef>
              <a:buNone/>
            </a:pPr>
            <a:r>
              <a:rPr lang="fr-FR" sz="1400" cap="none" dirty="0">
                <a:latin typeface="Arial" panose="020B0604020202020204" pitchFamily="34" charset="0"/>
                <a:cs typeface="Arial" panose="020B0604020202020204" pitchFamily="34" charset="0"/>
              </a:rPr>
              <a:t>Information, responsabilités, prévention du harcèlement et de la violence (mise en place ou adaptation du protocole national ?). L’adaptation est nécessaire au contexte local.</a:t>
            </a:r>
          </a:p>
          <a:p>
            <a:pPr marL="0" indent="0" algn="just">
              <a:lnSpc>
                <a:spcPct val="100000"/>
              </a:lnSpc>
              <a:spcBef>
                <a:spcPts val="0"/>
              </a:spcBef>
              <a:buNone/>
            </a:pPr>
            <a:endParaRPr lang="fr-FR" sz="1400" cap="none" dirty="0">
              <a:latin typeface="Arial" panose="020B0604020202020204" pitchFamily="34" charset="0"/>
              <a:cs typeface="Arial" panose="020B0604020202020204" pitchFamily="34" charset="0"/>
            </a:endParaRPr>
          </a:p>
          <a:p>
            <a:pPr marL="0" indent="0" algn="just">
              <a:lnSpc>
                <a:spcPct val="100000"/>
              </a:lnSpc>
              <a:spcBef>
                <a:spcPts val="0"/>
              </a:spcBef>
              <a:buNone/>
            </a:pPr>
            <a:r>
              <a:rPr lang="fr-FR" sz="1400" cap="none" dirty="0">
                <a:solidFill>
                  <a:schemeClr val="bg1"/>
                </a:solidFill>
                <a:latin typeface="Arial" panose="020B0604020202020204" pitchFamily="34" charset="0"/>
                <a:cs typeface="Arial" panose="020B0604020202020204" pitchFamily="34" charset="0"/>
              </a:rPr>
              <a:t>Attention ! Il y a eu une décision de justice sur une non mise en place et une autre sur une mauvaise mise en place du protocole. Ne pas se focaliser uniquement sur l’aspect juridique, laisser cela aux juristes et aux autorités compétentes, nous avons d’autres aspects à prendre en compte.</a:t>
            </a:r>
          </a:p>
        </p:txBody>
      </p:sp>
    </p:spTree>
    <p:extLst>
      <p:ext uri="{BB962C8B-B14F-4D97-AF65-F5344CB8AC3E}">
        <p14:creationId xmlns="" xmlns:p14="http://schemas.microsoft.com/office/powerpoint/2010/main" val="3968260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0798FED5-D3E3-4935-BB68-254EF517960A}"/>
              </a:ext>
            </a:extLst>
          </p:cNvPr>
          <p:cNvSpPr>
            <a:spLocks noGrp="1"/>
          </p:cNvSpPr>
          <p:nvPr>
            <p:ph sz="quarter" idx="13"/>
          </p:nvPr>
        </p:nvSpPr>
        <p:spPr>
          <a:xfrm>
            <a:off x="170122" y="233917"/>
            <a:ext cx="11408735" cy="5996762"/>
          </a:xfrm>
        </p:spPr>
        <p:txBody>
          <a:bodyPr>
            <a:noAutofit/>
          </a:bodyPr>
          <a:lstStyle/>
          <a:p>
            <a:pPr lvl="0" algn="just">
              <a:lnSpc>
                <a:spcPct val="100000"/>
              </a:lnSpc>
              <a:spcBef>
                <a:spcPts val="0"/>
              </a:spcBef>
              <a:buSzPct val="110000"/>
              <a:buFont typeface="Wingdings" panose="05000000000000000000" pitchFamily="2" charset="2"/>
              <a:buChar char="v"/>
            </a:pPr>
            <a:r>
              <a:rPr lang="fr-FR" sz="1400" i="1" cap="none" dirty="0">
                <a:latin typeface="Arial" panose="020B0604020202020204" pitchFamily="34" charset="0"/>
                <a:cs typeface="Arial" panose="020B0604020202020204" pitchFamily="34" charset="0"/>
              </a:rPr>
              <a:t>Repérage de la politique éducative</a:t>
            </a:r>
            <a:r>
              <a:rPr lang="fr-FR" sz="1400" cap="none" dirty="0">
                <a:latin typeface="Arial" panose="020B0604020202020204" pitchFamily="34" charset="0"/>
                <a:cs typeface="Arial" panose="020B0604020202020204" pitchFamily="34" charset="0"/>
              </a:rPr>
              <a:t> : formation des délégués (cela reste le travail du CPE : organisation, apprentissage, organisation, etc.) </a:t>
            </a:r>
          </a:p>
          <a:p>
            <a:pPr marL="0" lvl="0" indent="0" algn="just">
              <a:lnSpc>
                <a:spcPct val="100000"/>
              </a:lnSpc>
              <a:spcBef>
                <a:spcPts val="0"/>
              </a:spcBef>
              <a:buSzPct val="110000"/>
              <a:buNone/>
            </a:pPr>
            <a:r>
              <a:rPr lang="fr-FR" sz="1400" cap="none" dirty="0">
                <a:latin typeface="Arial" panose="020B0604020202020204" pitchFamily="34" charset="0"/>
                <a:cs typeface="Arial" panose="020B0604020202020204" pitchFamily="34" charset="0"/>
              </a:rPr>
              <a:t>En cas d’intervention extérieure, le CPE doit garder la main sur ce qui est dit. Lieux, outils d’expression, maison - foyers, valorisation de l’engagement (ex en conseil de classe, comment valoriser la place des élèves ? Place des élèves dans les instances participatives et cela doit être valorisé avec les enseignants et les équipes), parcours citoyen : est-ce un parcours ? Est-ce valorisé ? </a:t>
            </a:r>
          </a:p>
          <a:p>
            <a:pPr marL="0" indent="0" algn="just">
              <a:lnSpc>
                <a:spcPct val="100000"/>
              </a:lnSpc>
              <a:spcBef>
                <a:spcPts val="0"/>
              </a:spcBef>
              <a:buNone/>
            </a:pPr>
            <a:endParaRPr lang="fr-FR" sz="1400" i="1" cap="none" dirty="0">
              <a:latin typeface="Arial" panose="020B0604020202020204" pitchFamily="34" charset="0"/>
              <a:cs typeface="Arial" panose="020B0604020202020204" pitchFamily="34" charset="0"/>
            </a:endParaRPr>
          </a:p>
          <a:p>
            <a:pPr algn="just">
              <a:lnSpc>
                <a:spcPct val="100000"/>
              </a:lnSpc>
              <a:spcBef>
                <a:spcPts val="0"/>
              </a:spcBef>
              <a:buSzPct val="110000"/>
              <a:buFont typeface="Wingdings" panose="05000000000000000000" pitchFamily="2" charset="2"/>
              <a:buChar char="v"/>
            </a:pPr>
            <a:r>
              <a:rPr lang="fr-FR" sz="1400" i="1" cap="none" dirty="0">
                <a:latin typeface="Arial" panose="020B0604020202020204" pitchFamily="34" charset="0"/>
                <a:cs typeface="Arial" panose="020B0604020202020204" pitchFamily="34" charset="0"/>
              </a:rPr>
              <a:t>EMI</a:t>
            </a:r>
            <a:r>
              <a:rPr lang="fr-FR" sz="1400" cap="none" dirty="0">
                <a:latin typeface="Arial" panose="020B0604020202020204" pitchFamily="34" charset="0"/>
                <a:cs typeface="Arial" panose="020B0604020202020204" pitchFamily="34" charset="0"/>
              </a:rPr>
              <a:t> : dont le portable/mobile fait partie. Comment les jeunes utilisent un outil que nous avons, nous, utilisé différemment à leur âge ? Place </a:t>
            </a:r>
          </a:p>
          <a:p>
            <a:pPr marL="0" indent="0" algn="just">
              <a:lnSpc>
                <a:spcPct val="100000"/>
              </a:lnSpc>
              <a:spcBef>
                <a:spcPts val="0"/>
              </a:spcBef>
              <a:buSzPct val="110000"/>
              <a:buNone/>
            </a:pPr>
            <a:r>
              <a:rPr lang="fr-FR" sz="1400" cap="none" dirty="0">
                <a:latin typeface="Arial" panose="020B0604020202020204" pitchFamily="34" charset="0"/>
                <a:cs typeface="Arial" panose="020B0604020202020204" pitchFamily="34" charset="0"/>
              </a:rPr>
              <a:t>du numérique, les rumeurs et les réseaux sociaux chez les jeunes, les élèves. Quelle représentation les jeunes ont-ils du monde ? Des métiers ? De leur environnement ? Comment abordons-nous la question du numérique avec les élèves ?</a:t>
            </a:r>
          </a:p>
          <a:p>
            <a:pPr marL="0" indent="0" algn="just">
              <a:lnSpc>
                <a:spcPct val="100000"/>
              </a:lnSpc>
              <a:spcBef>
                <a:spcPts val="0"/>
              </a:spcBef>
              <a:buNone/>
            </a:pPr>
            <a:r>
              <a:rPr lang="fr-FR" sz="1400" cap="none" dirty="0">
                <a:latin typeface="Arial" panose="020B0604020202020204" pitchFamily="34" charset="0"/>
                <a:cs typeface="Arial" panose="020B0604020202020204" pitchFamily="34" charset="0"/>
              </a:rPr>
              <a:t>Comment responsabiliser les élèves sur la question de la diffusion ? Se pose la question des objets communs mais dont les usages diffèrent selon les générations. L’EMI est-il formalisé dans l’établissement ? Qui fait quoi dans le domaine de l’EMI ?</a:t>
            </a:r>
          </a:p>
          <a:p>
            <a:pPr marL="0" indent="0" algn="just">
              <a:lnSpc>
                <a:spcPct val="100000"/>
              </a:lnSpc>
              <a:spcBef>
                <a:spcPts val="0"/>
              </a:spcBef>
              <a:buNone/>
            </a:pPr>
            <a:r>
              <a:rPr lang="fr-FR" sz="1400" cap="none" dirty="0">
                <a:latin typeface="Arial" panose="020B0604020202020204" pitchFamily="34" charset="0"/>
                <a:cs typeface="Arial" panose="020B0604020202020204" pitchFamily="34" charset="0"/>
              </a:rPr>
              <a:t>Qu’est-ce qui a été fait en collège ? Quelle pratique pour les jeunes en partance vers le supérieur et l’après lycée ?</a:t>
            </a:r>
          </a:p>
          <a:p>
            <a:pPr marL="0" indent="0" algn="just">
              <a:lnSpc>
                <a:spcPct val="100000"/>
              </a:lnSpc>
              <a:spcBef>
                <a:spcPts val="0"/>
              </a:spcBef>
              <a:buNone/>
            </a:pPr>
            <a:endParaRPr lang="fr-FR" sz="1400" i="1" cap="none" dirty="0">
              <a:latin typeface="Arial" panose="020B0604020202020204" pitchFamily="34" charset="0"/>
              <a:cs typeface="Arial" panose="020B0604020202020204" pitchFamily="34" charset="0"/>
            </a:endParaRPr>
          </a:p>
          <a:p>
            <a:pPr algn="just">
              <a:lnSpc>
                <a:spcPct val="100000"/>
              </a:lnSpc>
              <a:spcBef>
                <a:spcPts val="0"/>
              </a:spcBef>
              <a:buSzPct val="110000"/>
              <a:buFont typeface="Wingdings" panose="05000000000000000000" pitchFamily="2" charset="2"/>
              <a:buChar char="v"/>
            </a:pPr>
            <a:r>
              <a:rPr lang="fr-FR" sz="1400" i="1" cap="none" dirty="0">
                <a:latin typeface="Arial" panose="020B0604020202020204" pitchFamily="34" charset="0"/>
                <a:cs typeface="Arial" panose="020B0604020202020204" pitchFamily="34" charset="0"/>
              </a:rPr>
              <a:t>Parcours éducatif de santé</a:t>
            </a:r>
            <a:r>
              <a:rPr lang="fr-FR" sz="1400" cap="none" dirty="0">
                <a:latin typeface="Arial" panose="020B0604020202020204" pitchFamily="34" charset="0"/>
                <a:cs typeface="Arial" panose="020B0604020202020204" pitchFamily="34" charset="0"/>
              </a:rPr>
              <a:t> : indicateurs (travail avec les infirmières, les AS) : rdvs à avoir pour formaliser les alertes et s’informer durant </a:t>
            </a:r>
          </a:p>
          <a:p>
            <a:pPr marL="0" indent="0" algn="just">
              <a:lnSpc>
                <a:spcPct val="100000"/>
              </a:lnSpc>
              <a:spcBef>
                <a:spcPts val="0"/>
              </a:spcBef>
              <a:buSzPct val="110000"/>
              <a:buNone/>
            </a:pPr>
            <a:r>
              <a:rPr lang="fr-FR" sz="1400" cap="none" dirty="0">
                <a:latin typeface="Arial" panose="020B0604020202020204" pitchFamily="34" charset="0"/>
                <a:cs typeface="Arial" panose="020B0604020202020204" pitchFamily="34" charset="0"/>
              </a:rPr>
              <a:t>l’année de façon mutuelle, un canal de communication doit fonctionner pour permettre la diffusion des informations. Le CESC doit permettre de voir ce qui est la vie interne de l’établissement. </a:t>
            </a:r>
          </a:p>
          <a:p>
            <a:pPr marL="0" indent="0" algn="just">
              <a:lnSpc>
                <a:spcPct val="100000"/>
              </a:lnSpc>
              <a:spcBef>
                <a:spcPts val="0"/>
              </a:spcBef>
              <a:buSzPct val="110000"/>
              <a:buNone/>
            </a:pPr>
            <a:endParaRPr lang="fr-FR" sz="1100" cap="none" dirty="0">
              <a:latin typeface="Arial" panose="020B0604020202020204" pitchFamily="34" charset="0"/>
              <a:cs typeface="Arial" panose="020B0604020202020204" pitchFamily="34" charset="0"/>
            </a:endParaRPr>
          </a:p>
          <a:p>
            <a:pPr marL="0" indent="0" algn="just">
              <a:lnSpc>
                <a:spcPct val="100000"/>
              </a:lnSpc>
              <a:spcBef>
                <a:spcPts val="0"/>
              </a:spcBef>
              <a:buNone/>
            </a:pPr>
            <a:r>
              <a:rPr lang="fr-FR" sz="1400" cap="none" dirty="0">
                <a:latin typeface="Arial" panose="020B0604020202020204" pitchFamily="34" charset="0"/>
                <a:cs typeface="Arial" panose="020B0604020202020204" pitchFamily="34" charset="0"/>
              </a:rPr>
              <a:t>→ Education à la sécurité : question importante. Travail sur le PPMS qui permet de travailler à la construction d’une culture commune.</a:t>
            </a:r>
          </a:p>
          <a:p>
            <a:pPr marL="0" indent="0" algn="just">
              <a:lnSpc>
                <a:spcPct val="100000"/>
              </a:lnSpc>
              <a:spcBef>
                <a:spcPts val="0"/>
              </a:spcBef>
              <a:buNone/>
            </a:pPr>
            <a:r>
              <a:rPr lang="fr-FR" sz="1400" cap="none" dirty="0">
                <a:latin typeface="Arial" panose="020B0604020202020204" pitchFamily="34" charset="0"/>
                <a:cs typeface="Arial" panose="020B0604020202020204" pitchFamily="34" charset="0"/>
              </a:rPr>
              <a:t>Ex : intrusion ► les élèves savent-ils se taire ? Cela amène à travailler sur le vivre-ensemble, l’entraide, la vigilance.</a:t>
            </a:r>
          </a:p>
          <a:p>
            <a:pPr marL="0" indent="0" algn="just">
              <a:lnSpc>
                <a:spcPct val="100000"/>
              </a:lnSpc>
              <a:spcBef>
                <a:spcPts val="0"/>
              </a:spcBef>
              <a:buNone/>
            </a:pPr>
            <a:endParaRPr lang="fr-FR" sz="1400" i="1" cap="none" dirty="0">
              <a:latin typeface="Arial" panose="020B0604020202020204" pitchFamily="34" charset="0"/>
              <a:cs typeface="Arial" panose="020B0604020202020204" pitchFamily="34" charset="0"/>
            </a:endParaRPr>
          </a:p>
          <a:p>
            <a:pPr algn="just">
              <a:lnSpc>
                <a:spcPct val="100000"/>
              </a:lnSpc>
              <a:spcBef>
                <a:spcPts val="0"/>
              </a:spcBef>
              <a:buSzPct val="110000"/>
              <a:buFont typeface="Wingdings" panose="05000000000000000000" pitchFamily="2" charset="2"/>
              <a:buChar char="v"/>
            </a:pPr>
            <a:r>
              <a:rPr lang="fr-FR" sz="1400" i="1" cap="none" dirty="0">
                <a:latin typeface="Arial" panose="020B0604020202020204" pitchFamily="34" charset="0"/>
                <a:cs typeface="Arial" panose="020B0604020202020204" pitchFamily="34" charset="0"/>
              </a:rPr>
              <a:t>Question de l’égalité filles-garçons</a:t>
            </a:r>
            <a:r>
              <a:rPr lang="fr-FR" sz="1400" cap="none" dirty="0">
                <a:latin typeface="Arial" panose="020B0604020202020204" pitchFamily="34" charset="0"/>
                <a:cs typeface="Arial" panose="020B0604020202020204" pitchFamily="34" charset="0"/>
              </a:rPr>
              <a:t> : question essentielle. Il apparait une dégradation dans l’ensemble des EPLE, quel que soit le niveau. </a:t>
            </a:r>
          </a:p>
          <a:p>
            <a:pPr marL="0" indent="0" algn="just">
              <a:lnSpc>
                <a:spcPct val="100000"/>
              </a:lnSpc>
              <a:spcBef>
                <a:spcPts val="0"/>
              </a:spcBef>
              <a:buSzPct val="110000"/>
              <a:buNone/>
            </a:pPr>
            <a:r>
              <a:rPr lang="fr-FR" sz="1400" cap="none" dirty="0">
                <a:latin typeface="Arial" panose="020B0604020202020204" pitchFamily="34" charset="0"/>
                <a:cs typeface="Arial" panose="020B0604020202020204" pitchFamily="34" charset="0"/>
              </a:rPr>
              <a:t>Les propos tenus, notamment sur les réseaux sociaux montrent un véritable besoin de travail sur cette question et d’une dégradation importante. Valeur de la parole ? Ce qui est perçu par chacun lorsque des propos sont tenus ? Entraine de la violence physique chez les garçons et une forme de violence morale, psychologique chez les filles via les réseaux sociaux. Question du sexting qui touche les filles et les garçons différemment. Photos qui deviennent des outils de chantage, de diffusion avec un effet sur chacun différent selon le sexe de celui/celle qui reçoit, perçoit et subit.</a:t>
            </a:r>
          </a:p>
          <a:p>
            <a:pPr marL="0" indent="0" algn="just">
              <a:lnSpc>
                <a:spcPct val="100000"/>
              </a:lnSpc>
              <a:spcBef>
                <a:spcPts val="0"/>
              </a:spcBef>
              <a:buSzPct val="110000"/>
              <a:buNone/>
            </a:pPr>
            <a:endParaRPr lang="fr-FR" sz="1100" cap="none" dirty="0">
              <a:latin typeface="Arial" panose="020B0604020202020204" pitchFamily="34" charset="0"/>
              <a:cs typeface="Arial" panose="020B0604020202020204" pitchFamily="34" charset="0"/>
            </a:endParaRPr>
          </a:p>
          <a:p>
            <a:pPr marL="0" indent="0" algn="just">
              <a:lnSpc>
                <a:spcPct val="100000"/>
              </a:lnSpc>
              <a:spcBef>
                <a:spcPts val="0"/>
              </a:spcBef>
              <a:buNone/>
            </a:pPr>
            <a:r>
              <a:rPr lang="fr-FR" sz="1400" cap="none" dirty="0">
                <a:solidFill>
                  <a:schemeClr val="bg1"/>
                </a:solidFill>
                <a:latin typeface="Arial" panose="020B0604020202020204" pitchFamily="34" charset="0"/>
                <a:cs typeface="Arial" panose="020B0604020202020204" pitchFamily="34" charset="0"/>
              </a:rPr>
              <a:t>→ 25% du décrochage scolaire est lié à des problèmes de harcèlement. C’est donc devenu invivable, notamment pour les jeunes filles suite à des problèmes liés au sexting.</a:t>
            </a:r>
          </a:p>
        </p:txBody>
      </p:sp>
    </p:spTree>
    <p:extLst>
      <p:ext uri="{BB962C8B-B14F-4D97-AF65-F5344CB8AC3E}">
        <p14:creationId xmlns="" xmlns:p14="http://schemas.microsoft.com/office/powerpoint/2010/main" val="905602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0798FED5-D3E3-4935-BB68-254EF517960A}"/>
              </a:ext>
            </a:extLst>
          </p:cNvPr>
          <p:cNvSpPr>
            <a:spLocks noGrp="1"/>
          </p:cNvSpPr>
          <p:nvPr>
            <p:ph sz="quarter" idx="13"/>
          </p:nvPr>
        </p:nvSpPr>
        <p:spPr>
          <a:xfrm>
            <a:off x="212653" y="675168"/>
            <a:ext cx="11408735" cy="5507664"/>
          </a:xfrm>
        </p:spPr>
        <p:txBody>
          <a:bodyPr>
            <a:noAutofit/>
          </a:bodyPr>
          <a:lstStyle/>
          <a:p>
            <a:pPr lvl="0" algn="just">
              <a:lnSpc>
                <a:spcPct val="100000"/>
              </a:lnSpc>
              <a:spcBef>
                <a:spcPts val="0"/>
              </a:spcBef>
              <a:buSzPct val="110000"/>
              <a:buFont typeface="Wingdings" panose="05000000000000000000" pitchFamily="2" charset="2"/>
              <a:buChar char="v"/>
            </a:pPr>
            <a:r>
              <a:rPr lang="fr-FR" sz="1400" i="1" cap="none" dirty="0">
                <a:latin typeface="Arial" panose="020B0604020202020204" pitchFamily="34" charset="0"/>
                <a:cs typeface="Arial" panose="020B0604020202020204" pitchFamily="34" charset="0"/>
              </a:rPr>
              <a:t>Accompagnement des élèves dans leur réussite scolaire</a:t>
            </a:r>
            <a:r>
              <a:rPr lang="fr-FR" sz="1400" cap="none" dirty="0">
                <a:latin typeface="Arial" panose="020B0604020202020204" pitchFamily="34" charset="0"/>
                <a:cs typeface="Arial" panose="020B0604020202020204" pitchFamily="34" charset="0"/>
              </a:rPr>
              <a:t> : travail personnel de l’élève, travail commun entre les études et le CDI. Réflexion </a:t>
            </a:r>
          </a:p>
          <a:p>
            <a:pPr marL="0" lvl="0" indent="0" algn="just">
              <a:lnSpc>
                <a:spcPct val="100000"/>
              </a:lnSpc>
              <a:spcBef>
                <a:spcPts val="0"/>
              </a:spcBef>
              <a:buSzPct val="110000"/>
              <a:buNone/>
            </a:pPr>
            <a:r>
              <a:rPr lang="fr-FR" sz="1400" cap="none" dirty="0">
                <a:latin typeface="Arial" panose="020B0604020202020204" pitchFamily="34" charset="0"/>
                <a:cs typeface="Arial" panose="020B0604020202020204" pitchFamily="34" charset="0"/>
              </a:rPr>
              <a:t>commune à mener avec le professeur documentaliste pour définir l’usage du CDI dans l’établissement et la connexion entre CDI et salle d’étude. </a:t>
            </a:r>
          </a:p>
          <a:p>
            <a:pPr marL="0" indent="0" algn="just">
              <a:lnSpc>
                <a:spcPct val="100000"/>
              </a:lnSpc>
              <a:spcBef>
                <a:spcPts val="0"/>
              </a:spcBef>
              <a:buNone/>
            </a:pPr>
            <a:endParaRPr lang="fr-FR" sz="1400" i="1" cap="none" dirty="0">
              <a:latin typeface="Arial" panose="020B0604020202020204" pitchFamily="34" charset="0"/>
              <a:cs typeface="Arial" panose="020B0604020202020204" pitchFamily="34" charset="0"/>
            </a:endParaRPr>
          </a:p>
          <a:p>
            <a:pPr algn="just">
              <a:lnSpc>
                <a:spcPct val="100000"/>
              </a:lnSpc>
              <a:spcBef>
                <a:spcPts val="0"/>
              </a:spcBef>
              <a:buSzPct val="110000"/>
              <a:buFont typeface="Wingdings" panose="05000000000000000000" pitchFamily="2" charset="2"/>
              <a:buChar char="v"/>
            </a:pPr>
            <a:r>
              <a:rPr lang="fr-FR" sz="1400" i="1" cap="none" dirty="0">
                <a:latin typeface="Arial" panose="020B0604020202020204" pitchFamily="34" charset="0"/>
                <a:cs typeface="Arial" panose="020B0604020202020204" pitchFamily="34" charset="0"/>
              </a:rPr>
              <a:t>Parcours Avenir</a:t>
            </a:r>
            <a:r>
              <a:rPr lang="fr-FR" sz="1400" cap="none" dirty="0">
                <a:latin typeface="Arial" panose="020B0604020202020204" pitchFamily="34" charset="0"/>
                <a:cs typeface="Arial" panose="020B0604020202020204" pitchFamily="34" charset="0"/>
              </a:rPr>
              <a:t>.</a:t>
            </a:r>
          </a:p>
          <a:p>
            <a:pPr marL="0" indent="0" algn="just">
              <a:lnSpc>
                <a:spcPct val="100000"/>
              </a:lnSpc>
              <a:spcBef>
                <a:spcPts val="0"/>
              </a:spcBef>
              <a:buNone/>
            </a:pPr>
            <a:endParaRPr lang="fr-FR" sz="1400" i="1" cap="none" dirty="0">
              <a:latin typeface="Arial" panose="020B0604020202020204" pitchFamily="34" charset="0"/>
              <a:cs typeface="Arial" panose="020B0604020202020204" pitchFamily="34" charset="0"/>
            </a:endParaRPr>
          </a:p>
          <a:p>
            <a:pPr algn="just">
              <a:lnSpc>
                <a:spcPct val="100000"/>
              </a:lnSpc>
              <a:spcBef>
                <a:spcPts val="0"/>
              </a:spcBef>
              <a:buSzPct val="110000"/>
              <a:buFont typeface="Wingdings" panose="05000000000000000000" pitchFamily="2" charset="2"/>
              <a:buChar char="v"/>
            </a:pPr>
            <a:r>
              <a:rPr lang="fr-FR" sz="1400" i="1" cap="none" dirty="0">
                <a:latin typeface="Arial" panose="020B0604020202020204" pitchFamily="34" charset="0"/>
                <a:cs typeface="Arial" panose="020B0604020202020204" pitchFamily="34" charset="0"/>
              </a:rPr>
              <a:t>Prévention de l’absentéisme</a:t>
            </a:r>
            <a:r>
              <a:rPr lang="fr-FR" sz="1400" cap="none" dirty="0">
                <a:latin typeface="Arial" panose="020B0604020202020204" pitchFamily="34" charset="0"/>
                <a:cs typeface="Arial" panose="020B0604020202020204" pitchFamily="34" charset="0"/>
              </a:rPr>
              <a:t>. Souvent les CPE sont seuls face à cette question, c’est un peu dommage et c’est dommageable. Il apparaît </a:t>
            </a:r>
          </a:p>
          <a:p>
            <a:pPr marL="0" indent="0" algn="just">
              <a:lnSpc>
                <a:spcPct val="100000"/>
              </a:lnSpc>
              <a:spcBef>
                <a:spcPts val="0"/>
              </a:spcBef>
              <a:buSzPct val="110000"/>
              <a:buNone/>
            </a:pPr>
            <a:r>
              <a:rPr lang="fr-FR" sz="1400" cap="none" dirty="0">
                <a:latin typeface="Arial" panose="020B0604020202020204" pitchFamily="34" charset="0"/>
                <a:cs typeface="Arial" panose="020B0604020202020204" pitchFamily="34" charset="0"/>
              </a:rPr>
              <a:t>que les professeurs ne sont sans doute pas sensibilisés à travailler avec nous sur ces questions. Question de la prise en charge pédagogique après le retour d’un élève absentéiste. Parfois nous perdons du temps à essayer de trouver les explications qui contribuent à une forme d’absentéisme d’un élève alors que l’enseignant a déjà la réponse. Ce n’est pas qu’une question de CPE. Des alertes sont à faire passer. Penser la question du retour.  C’est la même chose avec les allers-retours sur les classes relais, c’est la question de l’exclusion. </a:t>
            </a:r>
          </a:p>
          <a:p>
            <a:pPr marL="0" indent="0" algn="just">
              <a:lnSpc>
                <a:spcPct val="100000"/>
              </a:lnSpc>
              <a:spcBef>
                <a:spcPts val="0"/>
              </a:spcBef>
              <a:buNone/>
            </a:pPr>
            <a:endParaRPr lang="fr-FR" sz="1400" i="1" cap="none" dirty="0">
              <a:latin typeface="Arial" panose="020B0604020202020204" pitchFamily="34" charset="0"/>
              <a:cs typeface="Arial" panose="020B0604020202020204" pitchFamily="34" charset="0"/>
            </a:endParaRPr>
          </a:p>
          <a:p>
            <a:pPr algn="just">
              <a:lnSpc>
                <a:spcPct val="100000"/>
              </a:lnSpc>
              <a:spcBef>
                <a:spcPts val="0"/>
              </a:spcBef>
              <a:buSzPct val="110000"/>
              <a:buFont typeface="Wingdings" panose="05000000000000000000" pitchFamily="2" charset="2"/>
              <a:buChar char="v"/>
            </a:pPr>
            <a:r>
              <a:rPr lang="fr-FR" sz="1400" i="1" cap="none" dirty="0">
                <a:latin typeface="Arial" panose="020B0604020202020204" pitchFamily="34" charset="0"/>
                <a:cs typeface="Arial" panose="020B0604020202020204" pitchFamily="34" charset="0"/>
              </a:rPr>
              <a:t>Exclusions de l’établissement</a:t>
            </a:r>
            <a:r>
              <a:rPr lang="fr-FR" sz="1400" cap="none" dirty="0">
                <a:latin typeface="Arial" panose="020B0604020202020204" pitchFamily="34" charset="0"/>
                <a:cs typeface="Arial" panose="020B0604020202020204" pitchFamily="34" charset="0"/>
              </a:rPr>
              <a:t> : M. </a:t>
            </a:r>
            <a:r>
              <a:rPr lang="fr-FR" sz="1400" cap="none" dirty="0" err="1">
                <a:latin typeface="Arial" panose="020B0604020202020204" pitchFamily="34" charset="0"/>
                <a:cs typeface="Arial" panose="020B0604020202020204" pitchFamily="34" charset="0"/>
              </a:rPr>
              <a:t>Level</a:t>
            </a:r>
            <a:r>
              <a:rPr lang="fr-FR" sz="1400" cap="none" dirty="0">
                <a:latin typeface="Arial" panose="020B0604020202020204" pitchFamily="34" charset="0"/>
                <a:cs typeface="Arial" panose="020B0604020202020204" pitchFamily="34" charset="0"/>
              </a:rPr>
              <a:t> dit que selon lui, dans la philosophie, il faudrait que cela cesse. Cette question est importante pour </a:t>
            </a:r>
          </a:p>
          <a:p>
            <a:pPr marL="0" indent="0" algn="just">
              <a:lnSpc>
                <a:spcPct val="100000"/>
              </a:lnSpc>
              <a:spcBef>
                <a:spcPts val="0"/>
              </a:spcBef>
              <a:buSzPct val="110000"/>
              <a:buNone/>
            </a:pPr>
            <a:r>
              <a:rPr lang="fr-FR" sz="1400" cap="none" dirty="0">
                <a:latin typeface="Arial" panose="020B0604020202020204" pitchFamily="34" charset="0"/>
                <a:cs typeface="Arial" panose="020B0604020202020204" pitchFamily="34" charset="0"/>
              </a:rPr>
              <a:t>lui. Chez certains élèves c’est un concours, dans certains établissements c’est une pratique courante (les élèves s’autoexcluent ou sont exclus avant même l’entrée en classe, donc avant l’acte la sanction est posée).</a:t>
            </a:r>
          </a:p>
          <a:p>
            <a:pPr marL="0" indent="0" algn="just">
              <a:lnSpc>
                <a:spcPct val="100000"/>
              </a:lnSpc>
              <a:spcBef>
                <a:spcPts val="0"/>
              </a:spcBef>
              <a:buNone/>
            </a:pPr>
            <a:endParaRPr lang="fr-FR" sz="1400" i="1" cap="none" dirty="0">
              <a:latin typeface="Arial" panose="020B0604020202020204" pitchFamily="34" charset="0"/>
              <a:cs typeface="Arial" panose="020B0604020202020204" pitchFamily="34" charset="0"/>
            </a:endParaRPr>
          </a:p>
          <a:p>
            <a:pPr algn="just">
              <a:lnSpc>
                <a:spcPct val="100000"/>
              </a:lnSpc>
              <a:spcBef>
                <a:spcPts val="0"/>
              </a:spcBef>
              <a:buSzPct val="110000"/>
              <a:buFont typeface="Wingdings" panose="05000000000000000000" pitchFamily="2" charset="2"/>
              <a:buChar char="v"/>
            </a:pPr>
            <a:r>
              <a:rPr lang="fr-FR" sz="1400" i="1" cap="none" dirty="0">
                <a:latin typeface="Arial" panose="020B0604020202020204" pitchFamily="34" charset="0"/>
                <a:cs typeface="Arial" panose="020B0604020202020204" pitchFamily="34" charset="0"/>
              </a:rPr>
              <a:t>Place des AED</a:t>
            </a:r>
            <a:r>
              <a:rPr lang="fr-FR" sz="1400" cap="none" dirty="0">
                <a:latin typeface="Arial" panose="020B0604020202020204" pitchFamily="34" charset="0"/>
                <a:cs typeface="Arial" panose="020B0604020202020204" pitchFamily="34" charset="0"/>
              </a:rPr>
              <a:t> : comment l’élève est accueilli ? Comment est-il aidé dans un travail ? Etc. Quand production par un élève lors d’un temps </a:t>
            </a:r>
          </a:p>
          <a:p>
            <a:pPr marL="0" indent="0" algn="just">
              <a:lnSpc>
                <a:spcPct val="100000"/>
              </a:lnSpc>
              <a:spcBef>
                <a:spcPts val="0"/>
              </a:spcBef>
              <a:buSzPct val="110000"/>
              <a:buNone/>
            </a:pPr>
            <a:r>
              <a:rPr lang="fr-FR" sz="1400" cap="none" dirty="0">
                <a:latin typeface="Arial" panose="020B0604020202020204" pitchFamily="34" charset="0"/>
                <a:cs typeface="Arial" panose="020B0604020202020204" pitchFamily="34" charset="0"/>
              </a:rPr>
              <a:t>d’exclusion, que devient ce produit ? Il faut que ce travail soit étudié par l’enseignant, même si non noté (reconnaissance du travail accompli).</a:t>
            </a:r>
          </a:p>
          <a:p>
            <a:pPr marL="0" indent="0" algn="just">
              <a:lnSpc>
                <a:spcPct val="100000"/>
              </a:lnSpc>
              <a:spcBef>
                <a:spcPts val="0"/>
              </a:spcBef>
              <a:buNone/>
            </a:pPr>
            <a:r>
              <a:rPr lang="fr-FR" sz="1400" cap="none" dirty="0">
                <a:latin typeface="Arial" panose="020B0604020202020204" pitchFamily="34" charset="0"/>
                <a:cs typeface="Arial" panose="020B0604020202020204" pitchFamily="34" charset="0"/>
              </a:rPr>
              <a:t>Cela contribue à une réflexion sur un climat scolaire et non seulement sur la question de l’absentéisme.</a:t>
            </a:r>
          </a:p>
          <a:p>
            <a:pPr marL="0" indent="0" algn="just">
              <a:lnSpc>
                <a:spcPct val="100000"/>
              </a:lnSpc>
              <a:spcBef>
                <a:spcPts val="0"/>
              </a:spcBef>
              <a:buNone/>
            </a:pPr>
            <a:r>
              <a:rPr lang="fr-FR" sz="1400" cap="none" dirty="0">
                <a:latin typeface="Arial" panose="020B0604020202020204" pitchFamily="34" charset="0"/>
                <a:cs typeface="Arial" panose="020B0604020202020204" pitchFamily="34" charset="0"/>
              </a:rPr>
              <a:t>Lors des formations ; il faut des temps communs prévus en </a:t>
            </a:r>
            <a:r>
              <a:rPr lang="fr-FR" sz="1400" cap="none" dirty="0" err="1">
                <a:latin typeface="Arial" panose="020B0604020202020204" pitchFamily="34" charset="0"/>
                <a:cs typeface="Arial" panose="020B0604020202020204" pitchFamily="34" charset="0"/>
              </a:rPr>
              <a:t>Espe</a:t>
            </a:r>
            <a:r>
              <a:rPr lang="fr-FR" sz="1400" cap="none" dirty="0">
                <a:latin typeface="Arial" panose="020B0604020202020204" pitchFamily="34" charset="0"/>
                <a:cs typeface="Arial" panose="020B0604020202020204" pitchFamily="34" charset="0"/>
              </a:rPr>
              <a:t>. Dans le cadre du tronc commun c’est initié en effet, mais cela reste léger. Dans l’esprit de beaucoup encore, le CPE est le spécialiste qui va résoudre le problème que l’on vient porter, c’est le surveillant général. </a:t>
            </a:r>
          </a:p>
          <a:p>
            <a:pPr marL="0" indent="0" algn="just">
              <a:lnSpc>
                <a:spcPct val="100000"/>
              </a:lnSpc>
              <a:spcBef>
                <a:spcPts val="0"/>
              </a:spcBef>
              <a:buNone/>
            </a:pPr>
            <a:endParaRPr lang="fr-FR" sz="1400" i="1" cap="none" dirty="0">
              <a:latin typeface="Arial" panose="020B0604020202020204" pitchFamily="34" charset="0"/>
              <a:cs typeface="Arial" panose="020B0604020202020204" pitchFamily="34" charset="0"/>
            </a:endParaRPr>
          </a:p>
          <a:p>
            <a:pPr algn="just">
              <a:lnSpc>
                <a:spcPct val="100000"/>
              </a:lnSpc>
              <a:spcBef>
                <a:spcPts val="0"/>
              </a:spcBef>
              <a:buSzPct val="110000"/>
              <a:buFont typeface="Wingdings" panose="05000000000000000000" pitchFamily="2" charset="2"/>
              <a:buChar char="v"/>
            </a:pPr>
            <a:r>
              <a:rPr lang="fr-FR" sz="1400" i="1" cap="none" dirty="0">
                <a:latin typeface="Arial" panose="020B0604020202020204" pitchFamily="34" charset="0"/>
                <a:cs typeface="Arial" panose="020B0604020202020204" pitchFamily="34" charset="0"/>
              </a:rPr>
              <a:t>Prévention du décrochage</a:t>
            </a:r>
            <a:r>
              <a:rPr lang="fr-FR" sz="1400" cap="none" dirty="0">
                <a:latin typeface="Arial" panose="020B0604020202020204" pitchFamily="34" charset="0"/>
                <a:cs typeface="Arial" panose="020B0604020202020204" pitchFamily="34" charset="0"/>
              </a:rPr>
              <a:t>. Essayer de ramener les élèves vers l’école, évaluation positive. Essayer de voir les causes, notamment via les </a:t>
            </a:r>
          </a:p>
          <a:p>
            <a:pPr marL="0" indent="0" algn="just">
              <a:lnSpc>
                <a:spcPct val="100000"/>
              </a:lnSpc>
              <a:spcBef>
                <a:spcPts val="0"/>
              </a:spcBef>
              <a:buSzPct val="110000"/>
              <a:buNone/>
            </a:pPr>
            <a:r>
              <a:rPr lang="fr-FR" sz="1400" cap="none" dirty="0">
                <a:solidFill>
                  <a:schemeClr val="bg1"/>
                </a:solidFill>
                <a:latin typeface="Arial" panose="020B0604020202020204" pitchFamily="34" charset="0"/>
                <a:cs typeface="Arial" panose="020B0604020202020204" pitchFamily="34" charset="0"/>
              </a:rPr>
              <a:t>cellules de veille. Un élève absent n’est pas en décrochage, il est décroché. Réflexion sur ce qu’est l’élève absent, l’élève décrocheur. Quels signaux (forts et faibles) ? Quelle mise en œuvre pédagogique ?</a:t>
            </a:r>
          </a:p>
          <a:p>
            <a:pPr marL="0" indent="0" algn="just">
              <a:lnSpc>
                <a:spcPct val="100000"/>
              </a:lnSpc>
              <a:spcBef>
                <a:spcPts val="0"/>
              </a:spcBef>
              <a:buNone/>
            </a:pPr>
            <a:endParaRPr lang="fr-FR" sz="800" i="1" cap="none"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339685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0798FED5-D3E3-4935-BB68-254EF517960A}"/>
              </a:ext>
            </a:extLst>
          </p:cNvPr>
          <p:cNvSpPr>
            <a:spLocks noGrp="1"/>
          </p:cNvSpPr>
          <p:nvPr>
            <p:ph sz="quarter" idx="13"/>
          </p:nvPr>
        </p:nvSpPr>
        <p:spPr>
          <a:xfrm>
            <a:off x="148855" y="255180"/>
            <a:ext cx="11408735" cy="5911703"/>
          </a:xfrm>
        </p:spPr>
        <p:txBody>
          <a:bodyPr>
            <a:noAutofit/>
          </a:bodyPr>
          <a:lstStyle/>
          <a:p>
            <a:pPr algn="just">
              <a:lnSpc>
                <a:spcPct val="100000"/>
              </a:lnSpc>
              <a:spcBef>
                <a:spcPts val="0"/>
              </a:spcBef>
              <a:buSzPct val="110000"/>
              <a:buFont typeface="Wingdings" panose="05000000000000000000" pitchFamily="2" charset="2"/>
              <a:buChar char="v"/>
            </a:pPr>
            <a:r>
              <a:rPr lang="fr-FR" sz="1400" i="1" cap="none" dirty="0">
                <a:latin typeface="Arial" panose="020B0604020202020204" pitchFamily="34" charset="0"/>
                <a:cs typeface="Arial" panose="020B0604020202020204" pitchFamily="34" charset="0"/>
              </a:rPr>
              <a:t>Grande pauvreté</a:t>
            </a:r>
            <a:r>
              <a:rPr lang="fr-FR" sz="1400" cap="none" dirty="0">
                <a:latin typeface="Arial" panose="020B0604020202020204" pitchFamily="34" charset="0"/>
                <a:cs typeface="Arial" panose="020B0604020202020204" pitchFamily="34" charset="0"/>
              </a:rPr>
              <a:t> : 9 millions de pauvres. C’est une vraie question. Or, plus la pauvreté se rapproche de la misère, plus elle se cache. </a:t>
            </a:r>
          </a:p>
          <a:p>
            <a:pPr marL="0" indent="0" algn="just">
              <a:lnSpc>
                <a:spcPct val="100000"/>
              </a:lnSpc>
              <a:spcBef>
                <a:spcPts val="0"/>
              </a:spcBef>
              <a:buSzPct val="110000"/>
              <a:buNone/>
            </a:pPr>
            <a:r>
              <a:rPr lang="fr-FR" sz="1400" cap="none" dirty="0">
                <a:latin typeface="Arial" panose="020B0604020202020204" pitchFamily="34" charset="0"/>
                <a:cs typeface="Arial" panose="020B0604020202020204" pitchFamily="34" charset="0"/>
              </a:rPr>
              <a:t>Rapport de JP. Delahaye est encore très actuel. Réflexion sur les bourses. Etude des CSP défavorisées et des bourses mises en place, pour permettre une réflexion sur l’aide à apporter. Question de la numérisation des dossiers pour accompagner et aider les élèves. Repas des élèves ? Certains ne mangent pas, il convient de les repérer et de chercher une solution pour les accompagner au mieux. Quelle utilisation des fonds sociaux ? Quelle mise en lien entre fonds sociaux et bourses ?</a:t>
            </a:r>
            <a:endParaRPr lang="fr-FR" sz="1400" i="1" cap="none" dirty="0">
              <a:latin typeface="Arial" panose="020B0604020202020204" pitchFamily="34" charset="0"/>
              <a:cs typeface="Arial" panose="020B0604020202020204" pitchFamily="34" charset="0"/>
            </a:endParaRPr>
          </a:p>
          <a:p>
            <a:pPr algn="just">
              <a:lnSpc>
                <a:spcPct val="100000"/>
              </a:lnSpc>
              <a:spcBef>
                <a:spcPts val="0"/>
              </a:spcBef>
              <a:buSzPct val="110000"/>
              <a:buFont typeface="Wingdings" panose="05000000000000000000" pitchFamily="2" charset="2"/>
              <a:buChar char="v"/>
            </a:pPr>
            <a:endParaRPr lang="fr-FR" sz="1400" i="1" cap="none" dirty="0">
              <a:latin typeface="Arial" panose="020B0604020202020204" pitchFamily="34" charset="0"/>
              <a:cs typeface="Arial" panose="020B0604020202020204" pitchFamily="34" charset="0"/>
            </a:endParaRPr>
          </a:p>
          <a:p>
            <a:pPr algn="just">
              <a:lnSpc>
                <a:spcPct val="100000"/>
              </a:lnSpc>
              <a:spcBef>
                <a:spcPts val="0"/>
              </a:spcBef>
              <a:buSzPct val="110000"/>
              <a:buFont typeface="Wingdings" panose="05000000000000000000" pitchFamily="2" charset="2"/>
              <a:buChar char="v"/>
            </a:pPr>
            <a:r>
              <a:rPr lang="fr-FR" sz="1400" i="1" cap="none" dirty="0">
                <a:latin typeface="Arial" panose="020B0604020202020204" pitchFamily="34" charset="0"/>
                <a:cs typeface="Arial" panose="020B0604020202020204" pitchFamily="34" charset="0"/>
              </a:rPr>
              <a:t>Partenariats</a:t>
            </a:r>
          </a:p>
          <a:p>
            <a:pPr algn="just">
              <a:lnSpc>
                <a:spcPct val="100000"/>
              </a:lnSpc>
              <a:spcBef>
                <a:spcPts val="0"/>
              </a:spcBef>
              <a:buSzPct val="110000"/>
              <a:buFont typeface="Wingdings" panose="05000000000000000000" pitchFamily="2" charset="2"/>
              <a:buChar char="v"/>
            </a:pPr>
            <a:endParaRPr lang="fr-FR" sz="1400" i="1" cap="none" dirty="0">
              <a:latin typeface="Arial" panose="020B0604020202020204" pitchFamily="34" charset="0"/>
              <a:cs typeface="Arial" panose="020B0604020202020204" pitchFamily="34" charset="0"/>
            </a:endParaRPr>
          </a:p>
          <a:p>
            <a:pPr algn="just">
              <a:lnSpc>
                <a:spcPct val="100000"/>
              </a:lnSpc>
              <a:spcBef>
                <a:spcPts val="0"/>
              </a:spcBef>
              <a:buSzPct val="110000"/>
              <a:buFont typeface="Wingdings" panose="05000000000000000000" pitchFamily="2" charset="2"/>
              <a:buChar char="v"/>
            </a:pPr>
            <a:r>
              <a:rPr lang="fr-FR" sz="1400" i="1" cap="none" dirty="0">
                <a:latin typeface="Arial" panose="020B0604020202020204" pitchFamily="34" charset="0"/>
                <a:cs typeface="Arial" panose="020B0604020202020204" pitchFamily="34" charset="0"/>
              </a:rPr>
              <a:t>Politique de la ville</a:t>
            </a:r>
            <a:r>
              <a:rPr lang="fr-FR" sz="1400" cap="none" dirty="0">
                <a:latin typeface="Arial" panose="020B0604020202020204" pitchFamily="34" charset="0"/>
                <a:cs typeface="Arial" panose="020B0604020202020204" pitchFamily="34" charset="0"/>
              </a:rPr>
              <a:t>.</a:t>
            </a:r>
          </a:p>
          <a:p>
            <a:pPr marL="0" indent="0" algn="just">
              <a:lnSpc>
                <a:spcPct val="100000"/>
              </a:lnSpc>
              <a:spcBef>
                <a:spcPts val="0"/>
              </a:spcBef>
              <a:buNone/>
            </a:pPr>
            <a:endParaRPr lang="fr-FR" sz="1400" i="1" cap="none" dirty="0">
              <a:latin typeface="Arial" panose="020B0604020202020204" pitchFamily="34" charset="0"/>
              <a:cs typeface="Arial" panose="020B0604020202020204" pitchFamily="34" charset="0"/>
            </a:endParaRPr>
          </a:p>
          <a:p>
            <a:pPr algn="just">
              <a:lnSpc>
                <a:spcPct val="100000"/>
              </a:lnSpc>
              <a:spcBef>
                <a:spcPts val="0"/>
              </a:spcBef>
              <a:buSzPct val="110000"/>
              <a:buFont typeface="Wingdings" panose="05000000000000000000" pitchFamily="2" charset="2"/>
              <a:buChar char="v"/>
            </a:pPr>
            <a:r>
              <a:rPr lang="fr-FR" sz="1400" i="1" cap="none" dirty="0">
                <a:latin typeface="Arial" panose="020B0604020202020204" pitchFamily="34" charset="0"/>
                <a:cs typeface="Arial" panose="020B0604020202020204" pitchFamily="34" charset="0"/>
              </a:rPr>
              <a:t>Harcèlement</a:t>
            </a:r>
            <a:r>
              <a:rPr lang="fr-FR" sz="1400" cap="none" dirty="0">
                <a:latin typeface="Arial" panose="020B0604020202020204" pitchFamily="34" charset="0"/>
                <a:cs typeface="Arial" panose="020B0604020202020204" pitchFamily="34" charset="0"/>
              </a:rPr>
              <a:t>.</a:t>
            </a:r>
          </a:p>
          <a:p>
            <a:pPr marL="0" lvl="0" indent="0" algn="just">
              <a:lnSpc>
                <a:spcPct val="100000"/>
              </a:lnSpc>
              <a:spcBef>
                <a:spcPts val="0"/>
              </a:spcBef>
              <a:buNone/>
            </a:pPr>
            <a:endParaRPr lang="fr-FR" sz="1400" i="1" cap="none" dirty="0">
              <a:latin typeface="Arial" panose="020B0604020202020204" pitchFamily="34" charset="0"/>
              <a:cs typeface="Arial" panose="020B0604020202020204" pitchFamily="34" charset="0"/>
            </a:endParaRPr>
          </a:p>
          <a:p>
            <a:pPr lvl="0" algn="just">
              <a:lnSpc>
                <a:spcPct val="100000"/>
              </a:lnSpc>
              <a:spcBef>
                <a:spcPts val="0"/>
              </a:spcBef>
              <a:buSzPct val="110000"/>
              <a:buFont typeface="Wingdings" panose="05000000000000000000" pitchFamily="2" charset="2"/>
              <a:buChar char="v"/>
            </a:pPr>
            <a:r>
              <a:rPr lang="fr-FR" sz="1400" i="1" cap="none" dirty="0">
                <a:latin typeface="Arial" panose="020B0604020202020204" pitchFamily="34" charset="0"/>
                <a:cs typeface="Arial" panose="020B0604020202020204" pitchFamily="34" charset="0"/>
              </a:rPr>
              <a:t>Conditions de vie et de travail dans l’EPLE</a:t>
            </a:r>
            <a:r>
              <a:rPr lang="fr-FR" sz="1400" cap="none" dirty="0">
                <a:latin typeface="Arial" panose="020B0604020202020204" pitchFamily="34" charset="0"/>
                <a:cs typeface="Arial" panose="020B0604020202020204" pitchFamily="34" charset="0"/>
              </a:rPr>
              <a:t> : organisation du temps scolaire, qualité des locaux. Il y a des lieux qui sont problématiques (la </a:t>
            </a:r>
          </a:p>
          <a:p>
            <a:pPr marL="0" lvl="0" indent="0" algn="just">
              <a:lnSpc>
                <a:spcPct val="100000"/>
              </a:lnSpc>
              <a:spcBef>
                <a:spcPts val="0"/>
              </a:spcBef>
              <a:buSzPct val="110000"/>
              <a:buNone/>
            </a:pPr>
            <a:r>
              <a:rPr lang="fr-FR" sz="1400" cap="none" dirty="0">
                <a:latin typeface="Arial" panose="020B0604020202020204" pitchFamily="34" charset="0"/>
                <a:cs typeface="Arial" panose="020B0604020202020204" pitchFamily="34" charset="0"/>
              </a:rPr>
              <a:t>réflexion ne dépend pas uniquement des CPE). Ce sont des réflexions qui doivent apparaître dans le CVC, le CVL, les instances et dont nous devons nous préoccuper, qui relèvent de nos compétences mais pas seulement. </a:t>
            </a:r>
          </a:p>
          <a:p>
            <a:pPr marL="0" lvl="0" indent="0" algn="just">
              <a:lnSpc>
                <a:spcPct val="100000"/>
              </a:lnSpc>
              <a:spcBef>
                <a:spcPts val="0"/>
              </a:spcBef>
              <a:buSzPct val="110000"/>
              <a:buNone/>
            </a:pPr>
            <a:r>
              <a:rPr lang="fr-FR" sz="1400" cap="none" dirty="0">
                <a:latin typeface="Arial" panose="020B0604020202020204" pitchFamily="34" charset="0"/>
                <a:cs typeface="Arial" panose="020B0604020202020204" pitchFamily="34" charset="0"/>
              </a:rPr>
              <a:t>2 lieux de façon quasi systématiques reviennent : les abords, les WC.</a:t>
            </a:r>
          </a:p>
          <a:p>
            <a:pPr marL="0" indent="0" algn="just">
              <a:lnSpc>
                <a:spcPct val="100000"/>
              </a:lnSpc>
              <a:spcBef>
                <a:spcPts val="0"/>
              </a:spcBef>
              <a:buNone/>
            </a:pPr>
            <a:endParaRPr lang="fr-FR" sz="1400" i="1" cap="none" dirty="0">
              <a:latin typeface="Arial" panose="020B0604020202020204" pitchFamily="34" charset="0"/>
              <a:cs typeface="Arial" panose="020B0604020202020204" pitchFamily="34" charset="0"/>
            </a:endParaRPr>
          </a:p>
          <a:p>
            <a:pPr algn="just">
              <a:lnSpc>
                <a:spcPct val="100000"/>
              </a:lnSpc>
              <a:spcBef>
                <a:spcPts val="0"/>
              </a:spcBef>
              <a:buSzPct val="110000"/>
              <a:buFont typeface="Wingdings" panose="05000000000000000000" pitchFamily="2" charset="2"/>
              <a:buChar char="v"/>
            </a:pPr>
            <a:r>
              <a:rPr lang="fr-FR" sz="1400" i="1" cap="none" dirty="0">
                <a:latin typeface="Arial" panose="020B0604020202020204" pitchFamily="34" charset="0"/>
                <a:cs typeface="Arial" panose="020B0604020202020204" pitchFamily="34" charset="0"/>
              </a:rPr>
              <a:t>Demi-pension</a:t>
            </a:r>
          </a:p>
          <a:p>
            <a:pPr marL="0" indent="0" algn="just">
              <a:lnSpc>
                <a:spcPct val="100000"/>
              </a:lnSpc>
              <a:spcBef>
                <a:spcPts val="0"/>
              </a:spcBef>
              <a:buNone/>
            </a:pPr>
            <a:endParaRPr lang="fr-FR" sz="1400" i="1" cap="none" dirty="0">
              <a:latin typeface="Arial" panose="020B0604020202020204" pitchFamily="34" charset="0"/>
              <a:cs typeface="Arial" panose="020B0604020202020204" pitchFamily="34" charset="0"/>
            </a:endParaRPr>
          </a:p>
          <a:p>
            <a:pPr algn="just">
              <a:lnSpc>
                <a:spcPct val="100000"/>
              </a:lnSpc>
              <a:spcBef>
                <a:spcPts val="0"/>
              </a:spcBef>
              <a:buSzPct val="110000"/>
              <a:buFont typeface="Wingdings" panose="05000000000000000000" pitchFamily="2" charset="2"/>
              <a:buChar char="v"/>
            </a:pPr>
            <a:r>
              <a:rPr lang="fr-FR" sz="1400" i="1" cap="none" dirty="0">
                <a:latin typeface="Arial" panose="020B0604020202020204" pitchFamily="34" charset="0"/>
                <a:cs typeface="Arial" panose="020B0604020202020204" pitchFamily="34" charset="0"/>
              </a:rPr>
              <a:t>Internat</a:t>
            </a:r>
            <a:r>
              <a:rPr lang="fr-FR" sz="1400" cap="none" dirty="0">
                <a:latin typeface="Arial" panose="020B0604020202020204" pitchFamily="34" charset="0"/>
                <a:cs typeface="Arial" panose="020B0604020202020204" pitchFamily="34" charset="0"/>
              </a:rPr>
              <a:t>. </a:t>
            </a:r>
          </a:p>
          <a:p>
            <a:pPr marL="0" indent="0" algn="just">
              <a:lnSpc>
                <a:spcPct val="100000"/>
              </a:lnSpc>
              <a:spcBef>
                <a:spcPts val="0"/>
              </a:spcBef>
              <a:buNone/>
            </a:pPr>
            <a:endParaRPr lang="fr-FR" sz="1400" cap="none" dirty="0">
              <a:latin typeface="Arial" panose="020B0604020202020204" pitchFamily="34" charset="0"/>
              <a:cs typeface="Arial" panose="020B0604020202020204" pitchFamily="34" charset="0"/>
            </a:endParaRPr>
          </a:p>
          <a:p>
            <a:pPr algn="just">
              <a:lnSpc>
                <a:spcPct val="100000"/>
              </a:lnSpc>
              <a:spcBef>
                <a:spcPts val="0"/>
              </a:spcBef>
              <a:buSzPct val="110000"/>
              <a:buFont typeface="Wingdings" panose="05000000000000000000" pitchFamily="2" charset="2"/>
              <a:buChar char="Ø"/>
            </a:pPr>
            <a:r>
              <a:rPr lang="fr-FR" sz="1400" cap="none" dirty="0">
                <a:latin typeface="Arial" panose="020B0604020202020204" pitchFamily="34" charset="0"/>
                <a:cs typeface="Arial" panose="020B0604020202020204" pitchFamily="34" charset="0"/>
              </a:rPr>
              <a:t>Questions qui sont communes avec des collaborateurs, des partenaires internes et externes. Cela relève du projet d’établissement.</a:t>
            </a:r>
          </a:p>
          <a:p>
            <a:pPr marL="0" indent="0" algn="just">
              <a:lnSpc>
                <a:spcPct val="100000"/>
              </a:lnSpc>
              <a:spcBef>
                <a:spcPts val="0"/>
              </a:spcBef>
              <a:buNone/>
            </a:pPr>
            <a:r>
              <a:rPr lang="fr-FR" sz="1400" cap="none" dirty="0">
                <a:latin typeface="Arial" panose="020B0604020202020204" pitchFamily="34" charset="0"/>
                <a:cs typeface="Arial" panose="020B0604020202020204" pitchFamily="34" charset="0"/>
              </a:rPr>
              <a:t>Liste des associations pour l’égalité filles-garçons : demander à l’Adage. Il est possible d’aller voir et de travailler avec d’autres associations (locales, etc.) mais il faut garder la main sur ce qui est dit, transmis par les associations et surtout d’assurer une continuité dans le cadre de l’établissement.</a:t>
            </a:r>
          </a:p>
          <a:p>
            <a:pPr marL="0" indent="0" algn="just">
              <a:lnSpc>
                <a:spcPct val="100000"/>
              </a:lnSpc>
              <a:spcBef>
                <a:spcPts val="0"/>
              </a:spcBef>
              <a:buNone/>
            </a:pPr>
            <a:endParaRPr lang="fr-FR" sz="1400" cap="none" dirty="0">
              <a:solidFill>
                <a:schemeClr val="bg1"/>
              </a:solidFill>
              <a:latin typeface="Arial" panose="020B0604020202020204" pitchFamily="34" charset="0"/>
              <a:cs typeface="Arial" panose="020B0604020202020204" pitchFamily="34" charset="0"/>
            </a:endParaRPr>
          </a:p>
          <a:p>
            <a:pPr algn="just">
              <a:lnSpc>
                <a:spcPct val="100000"/>
              </a:lnSpc>
              <a:spcBef>
                <a:spcPts val="0"/>
              </a:spcBef>
              <a:buSzPct val="110000"/>
              <a:buFont typeface="Wingdings" panose="05000000000000000000" pitchFamily="2" charset="2"/>
              <a:buChar char="Ø"/>
            </a:pPr>
            <a:r>
              <a:rPr lang="fr-FR" sz="1400" cap="none" dirty="0">
                <a:solidFill>
                  <a:schemeClr val="bg1"/>
                </a:solidFill>
                <a:latin typeface="Arial" panose="020B0604020202020204" pitchFamily="34" charset="0"/>
                <a:cs typeface="Arial" panose="020B0604020202020204" pitchFamily="34" charset="0"/>
              </a:rPr>
              <a:t>Il est impossible de tout faire dans ce qui est proposé ici, il faut faire des choix adaptés à ses besoins, à la situation et au contexte local de </a:t>
            </a:r>
          </a:p>
          <a:p>
            <a:pPr marL="0" indent="0" algn="just">
              <a:lnSpc>
                <a:spcPct val="100000"/>
              </a:lnSpc>
              <a:spcBef>
                <a:spcPts val="0"/>
              </a:spcBef>
              <a:buSzPct val="110000"/>
              <a:buNone/>
            </a:pPr>
            <a:r>
              <a:rPr lang="fr-FR" sz="1400" cap="none" dirty="0">
                <a:solidFill>
                  <a:schemeClr val="bg1"/>
                </a:solidFill>
                <a:latin typeface="Arial" panose="020B0604020202020204" pitchFamily="34" charset="0"/>
                <a:cs typeface="Arial" panose="020B0604020202020204" pitchFamily="34" charset="0"/>
              </a:rPr>
              <a:t>l’établissement dans lequel chacun exerce. </a:t>
            </a:r>
          </a:p>
        </p:txBody>
      </p:sp>
    </p:spTree>
    <p:extLst>
      <p:ext uri="{BB962C8B-B14F-4D97-AF65-F5344CB8AC3E}">
        <p14:creationId xmlns="" xmlns:p14="http://schemas.microsoft.com/office/powerpoint/2010/main" val="1197662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62D1F9C-484F-4A19-9257-0B0BF21178BD}"/>
              </a:ext>
            </a:extLst>
          </p:cNvPr>
          <p:cNvSpPr>
            <a:spLocks noGrp="1"/>
          </p:cNvSpPr>
          <p:nvPr>
            <p:ph type="title"/>
          </p:nvPr>
        </p:nvSpPr>
        <p:spPr>
          <a:xfrm>
            <a:off x="683625" y="249865"/>
            <a:ext cx="10396882" cy="707065"/>
          </a:xfrm>
        </p:spPr>
        <p:txBody>
          <a:bodyPr>
            <a:normAutofit fontScale="90000"/>
          </a:bodyPr>
          <a:lstStyle/>
          <a:p>
            <a:pPr>
              <a:lnSpc>
                <a:spcPct val="100000"/>
              </a:lnSpc>
            </a:pPr>
            <a:r>
              <a:rPr lang="fr-FR" sz="4400" b="1" u="sng" cap="none" dirty="0"/>
              <a:t>PAF et réunions de bassin pour l’année 2017-2018</a:t>
            </a:r>
            <a:endParaRPr lang="fr-FR" dirty="0"/>
          </a:p>
        </p:txBody>
      </p:sp>
      <p:sp>
        <p:nvSpPr>
          <p:cNvPr id="3" name="Espace réservé du contenu 2">
            <a:extLst>
              <a:ext uri="{FF2B5EF4-FFF2-40B4-BE49-F238E27FC236}">
                <a16:creationId xmlns="" xmlns:a16="http://schemas.microsoft.com/office/drawing/2014/main" id="{6B184354-7940-4DAA-8F10-B0359F030CC0}"/>
              </a:ext>
            </a:extLst>
          </p:cNvPr>
          <p:cNvSpPr>
            <a:spLocks noGrp="1"/>
          </p:cNvSpPr>
          <p:nvPr>
            <p:ph sz="quarter" idx="13"/>
          </p:nvPr>
        </p:nvSpPr>
        <p:spPr>
          <a:xfrm>
            <a:off x="685800" y="956930"/>
            <a:ext cx="10394707" cy="5358810"/>
          </a:xfrm>
        </p:spPr>
        <p:txBody>
          <a:bodyPr>
            <a:noAutofit/>
          </a:bodyPr>
          <a:lstStyle/>
          <a:p>
            <a:pPr marL="0" indent="0" algn="just">
              <a:lnSpc>
                <a:spcPct val="100000"/>
              </a:lnSpc>
              <a:spcBef>
                <a:spcPts val="0"/>
              </a:spcBef>
              <a:buNone/>
            </a:pPr>
            <a:r>
              <a:rPr lang="fr-FR" sz="1200" cap="none" dirty="0">
                <a:latin typeface="Arial" panose="020B0604020202020204" pitchFamily="34" charset="0"/>
                <a:cs typeface="Arial" panose="020B0604020202020204" pitchFamily="34" charset="0"/>
              </a:rPr>
              <a:t>2 demi-journées prévues + 1 avec un IPR, 1 avec les collègues d’Amiens et 1 avec ceux du Santerre.</a:t>
            </a:r>
          </a:p>
          <a:p>
            <a:pPr marL="0" indent="0" algn="just">
              <a:lnSpc>
                <a:spcPct val="100000"/>
              </a:lnSpc>
              <a:spcBef>
                <a:spcPts val="0"/>
              </a:spcBef>
              <a:buNone/>
            </a:pPr>
            <a:endParaRPr lang="fr-FR" sz="1200" cap="none" dirty="0">
              <a:latin typeface="Arial" panose="020B0604020202020204" pitchFamily="34" charset="0"/>
              <a:cs typeface="Arial" panose="020B0604020202020204" pitchFamily="34" charset="0"/>
            </a:endParaRPr>
          </a:p>
          <a:p>
            <a:pPr lvl="0" algn="just">
              <a:lnSpc>
                <a:spcPct val="100000"/>
              </a:lnSpc>
              <a:spcBef>
                <a:spcPts val="0"/>
              </a:spcBef>
              <a:buFont typeface="Wingdings" panose="05000000000000000000" pitchFamily="2" charset="2"/>
              <a:buChar char="Ø"/>
            </a:pPr>
            <a:r>
              <a:rPr lang="fr-FR" sz="1200" cap="none" dirty="0">
                <a:latin typeface="Arial" panose="020B0604020202020204" pitchFamily="34" charset="0"/>
                <a:cs typeface="Arial" panose="020B0604020202020204" pitchFamily="34" charset="0"/>
              </a:rPr>
              <a:t>Sans doute avant les vacances de février sur l’éducation à la sexualité (harcèlement, drague, rapports Garçons-Filles sous forme de quizz sur mobile).</a:t>
            </a:r>
          </a:p>
          <a:p>
            <a:pPr marL="0" indent="0" algn="just">
              <a:lnSpc>
                <a:spcPct val="100000"/>
              </a:lnSpc>
              <a:spcBef>
                <a:spcPts val="0"/>
              </a:spcBef>
              <a:buNone/>
            </a:pPr>
            <a:r>
              <a:rPr lang="fr-FR" sz="1200" cap="none" dirty="0">
                <a:latin typeface="Arial" panose="020B0604020202020204" pitchFamily="34" charset="0"/>
                <a:cs typeface="Arial" panose="020B0604020202020204" pitchFamily="34" charset="0"/>
              </a:rPr>
              <a:t> </a:t>
            </a:r>
          </a:p>
          <a:p>
            <a:pPr lvl="0" algn="just">
              <a:lnSpc>
                <a:spcPct val="100000"/>
              </a:lnSpc>
              <a:spcBef>
                <a:spcPts val="0"/>
              </a:spcBef>
              <a:buFont typeface="Wingdings" panose="05000000000000000000" pitchFamily="2" charset="2"/>
              <a:buChar char="Ø"/>
            </a:pPr>
            <a:r>
              <a:rPr lang="fr-FR" sz="1200" cap="none" dirty="0">
                <a:latin typeface="Arial" panose="020B0604020202020204" pitchFamily="34" charset="0"/>
                <a:cs typeface="Arial" panose="020B0604020202020204" pitchFamily="34" charset="0"/>
              </a:rPr>
              <a:t>Deux groupes de travail : discipline positive, égalité filles-garçons sans doute avant les vacances de printemps.</a:t>
            </a:r>
          </a:p>
          <a:p>
            <a:pPr marL="0" indent="0" algn="just">
              <a:lnSpc>
                <a:spcPct val="100000"/>
              </a:lnSpc>
              <a:spcBef>
                <a:spcPts val="0"/>
              </a:spcBef>
              <a:buNone/>
            </a:pPr>
            <a:r>
              <a:rPr lang="fr-FR" sz="1200" cap="none" dirty="0">
                <a:latin typeface="Arial" panose="020B0604020202020204" pitchFamily="34" charset="0"/>
                <a:cs typeface="Arial" panose="020B0604020202020204" pitchFamily="34" charset="0"/>
              </a:rPr>
              <a:t> </a:t>
            </a:r>
          </a:p>
          <a:p>
            <a:pPr marL="0" indent="0" algn="just">
              <a:lnSpc>
                <a:spcPct val="100000"/>
              </a:lnSpc>
              <a:spcBef>
                <a:spcPts val="0"/>
              </a:spcBef>
              <a:buNone/>
            </a:pPr>
            <a:r>
              <a:rPr lang="fr-FR" sz="1200" cap="none" dirty="0">
                <a:latin typeface="Arial" panose="020B0604020202020204" pitchFamily="34" charset="0"/>
                <a:cs typeface="Arial" panose="020B0604020202020204" pitchFamily="34" charset="0"/>
              </a:rPr>
              <a:t>Pour les groupes, la difficulté est de rassembler du monde venu de lieux très vastes et éloignés et, qui plus est, qui ne travaillent pas forcément sur les mêmes thèmes depuis quelques années. </a:t>
            </a:r>
          </a:p>
          <a:p>
            <a:pPr marL="0" indent="0" algn="just">
              <a:lnSpc>
                <a:spcPct val="100000"/>
              </a:lnSpc>
              <a:spcBef>
                <a:spcPts val="0"/>
              </a:spcBef>
              <a:buNone/>
            </a:pPr>
            <a:r>
              <a:rPr lang="fr-FR" sz="1200" cap="none" dirty="0" smtClean="0">
                <a:latin typeface="Arial" panose="020B0604020202020204" pitchFamily="34" charset="0"/>
                <a:cs typeface="Arial" panose="020B0604020202020204" pitchFamily="34" charset="0"/>
              </a:rPr>
              <a:t>Les </a:t>
            </a:r>
            <a:r>
              <a:rPr lang="fr-FR" sz="1200" cap="none" dirty="0">
                <a:latin typeface="Arial" panose="020B0604020202020204" pitchFamily="34" charset="0"/>
                <a:cs typeface="Arial" panose="020B0604020202020204" pitchFamily="34" charset="0"/>
              </a:rPr>
              <a:t>réunions de bassin sont un très bon biais pour permettre les liaisons collège-lycée. Cette information doit être remontée à M. </a:t>
            </a:r>
            <a:r>
              <a:rPr lang="fr-FR" sz="1200" cap="none" dirty="0" err="1">
                <a:latin typeface="Arial" panose="020B0604020202020204" pitchFamily="34" charset="0"/>
                <a:cs typeface="Arial" panose="020B0604020202020204" pitchFamily="34" charset="0"/>
              </a:rPr>
              <a:t>Level</a:t>
            </a:r>
            <a:r>
              <a:rPr lang="fr-FR" sz="1200" cap="none" dirty="0">
                <a:latin typeface="Arial" panose="020B0604020202020204" pitchFamily="34" charset="0"/>
                <a:cs typeface="Arial" panose="020B0604020202020204" pitchFamily="34" charset="0"/>
              </a:rPr>
              <a:t> et aux commissions paritaires. Une réunion de bassin est beaucoup plus productive du fait qu’elle rassemble des collègues d’un secteur lié et en cohérence de territoire, qu’elle permet de rassembler l’ensemble des établissements du secondaire (collèges et lycées).</a:t>
            </a:r>
          </a:p>
          <a:p>
            <a:pPr marL="0" indent="0" algn="just">
              <a:lnSpc>
                <a:spcPct val="100000"/>
              </a:lnSpc>
              <a:spcBef>
                <a:spcPts val="0"/>
              </a:spcBef>
              <a:buNone/>
            </a:pPr>
            <a:r>
              <a:rPr lang="fr-FR" sz="1200" cap="none" dirty="0">
                <a:latin typeface="Arial" panose="020B0604020202020204" pitchFamily="34" charset="0"/>
                <a:cs typeface="Arial" panose="020B0604020202020204" pitchFamily="34" charset="0"/>
              </a:rPr>
              <a:t> </a:t>
            </a:r>
          </a:p>
          <a:p>
            <a:pPr marL="0" indent="0" algn="just">
              <a:lnSpc>
                <a:spcPct val="100000"/>
              </a:lnSpc>
              <a:spcBef>
                <a:spcPts val="0"/>
              </a:spcBef>
              <a:buNone/>
            </a:pPr>
            <a:r>
              <a:rPr lang="fr-FR" sz="1200" cap="none" dirty="0">
                <a:latin typeface="Arial" panose="020B0604020202020204" pitchFamily="34" charset="0"/>
                <a:cs typeface="Arial" panose="020B0604020202020204" pitchFamily="34" charset="0"/>
              </a:rPr>
              <a:t>Formation AED : trop d’obstacles se sont présentés qui ont rendu cela impossible. L’idée était de les faire réfléchir sur des questions qui nous occupent nous, en vie scolaire, et de leur faire réaliser comment (et en quoi) cela impacte sur leur quotidien. </a:t>
            </a:r>
          </a:p>
          <a:p>
            <a:pPr marL="0" indent="0" algn="just">
              <a:lnSpc>
                <a:spcPct val="100000"/>
              </a:lnSpc>
              <a:spcBef>
                <a:spcPts val="0"/>
              </a:spcBef>
              <a:buNone/>
            </a:pPr>
            <a:r>
              <a:rPr lang="fr-FR" sz="1200" cap="none" dirty="0">
                <a:latin typeface="Arial" panose="020B0604020202020204" pitchFamily="34" charset="0"/>
                <a:cs typeface="Arial" panose="020B0604020202020204" pitchFamily="34" charset="0"/>
              </a:rPr>
              <a:t>Livret académique des AED : par rapport aux valeurs et au positionnement des AED. Question des devoirs faits (formation organisée par l’Académie le 26 janvier prévue pour les emplois civiques, voir pour les AED qui les font également s’ils peuvent y venir. Elle aura lieu au collège Millevoye à Abbeville). La trame sera mise sur la </a:t>
            </a:r>
            <a:r>
              <a:rPr lang="fr-FR" sz="1200" cap="none" dirty="0" err="1">
                <a:latin typeface="Arial" panose="020B0604020202020204" pitchFamily="34" charset="0"/>
                <a:cs typeface="Arial" panose="020B0604020202020204" pitchFamily="34" charset="0"/>
              </a:rPr>
              <a:t>dropbox</a:t>
            </a:r>
            <a:r>
              <a:rPr lang="fr-FR" sz="1200" cap="none" dirty="0">
                <a:latin typeface="Arial" panose="020B0604020202020204" pitchFamily="34" charset="0"/>
                <a:cs typeface="Arial" panose="020B0604020202020204" pitchFamily="34" charset="0"/>
              </a:rPr>
              <a:t>.</a:t>
            </a:r>
          </a:p>
          <a:p>
            <a:pPr marL="0" indent="0" algn="just">
              <a:lnSpc>
                <a:spcPct val="100000"/>
              </a:lnSpc>
              <a:spcBef>
                <a:spcPts val="0"/>
              </a:spcBef>
              <a:buNone/>
            </a:pPr>
            <a:r>
              <a:rPr lang="fr-FR" sz="1200" cap="none" dirty="0">
                <a:latin typeface="Arial" panose="020B0604020202020204" pitchFamily="34" charset="0"/>
                <a:cs typeface="Arial" panose="020B0604020202020204" pitchFamily="34" charset="0"/>
              </a:rPr>
              <a:t>Temps de vacances dû par les AED, à Toussaint : il serait intéressant de le faire, à ce moment-là, avec 2 groupes plus réduits (notamment en question de distance et de frais de repas) de façon à éliminer ce qui a représenté un maximum des barrières qui ont été rencontrées jusque-là. </a:t>
            </a:r>
          </a:p>
          <a:p>
            <a:pPr marL="0" indent="0" algn="just">
              <a:lnSpc>
                <a:spcPct val="100000"/>
              </a:lnSpc>
              <a:spcBef>
                <a:spcPts val="0"/>
              </a:spcBef>
              <a:buNone/>
            </a:pPr>
            <a:r>
              <a:rPr lang="fr-FR" sz="1200" cap="none" dirty="0">
                <a:latin typeface="Arial" panose="020B0604020202020204" pitchFamily="34" charset="0"/>
                <a:cs typeface="Arial" panose="020B0604020202020204" pitchFamily="34" charset="0"/>
              </a:rPr>
              <a:t> </a:t>
            </a:r>
          </a:p>
          <a:p>
            <a:pPr marL="0" indent="0" algn="just">
              <a:lnSpc>
                <a:spcPct val="100000"/>
              </a:lnSpc>
              <a:spcBef>
                <a:spcPts val="0"/>
              </a:spcBef>
              <a:buNone/>
            </a:pPr>
            <a:r>
              <a:rPr lang="fr-FR" sz="1200" cap="none" dirty="0">
                <a:latin typeface="Arial" panose="020B0604020202020204" pitchFamily="34" charset="0"/>
                <a:cs typeface="Arial" panose="020B0604020202020204" pitchFamily="34" charset="0"/>
              </a:rPr>
              <a:t>Intervention d’un juge pour répondre à nos questions. C’est en cours, mais avec alternance sur plusieurs années : Aisne et Oise passent avant la Somme. La Somme est donc dans la </a:t>
            </a:r>
            <a:r>
              <a:rPr lang="fr-FR" sz="1200" cap="none" dirty="0">
                <a:solidFill>
                  <a:schemeClr val="tx1">
                    <a:lumMod val="95000"/>
                    <a:lumOff val="5000"/>
                  </a:schemeClr>
                </a:solidFill>
                <a:latin typeface="Arial" panose="020B0604020202020204" pitchFamily="34" charset="0"/>
                <a:cs typeface="Arial" panose="020B0604020202020204" pitchFamily="34" charset="0"/>
              </a:rPr>
              <a:t>boucle mais pas tout de suite.</a:t>
            </a:r>
          </a:p>
          <a:p>
            <a:pPr marL="0" indent="0" algn="just">
              <a:lnSpc>
                <a:spcPct val="100000"/>
              </a:lnSpc>
              <a:spcBef>
                <a:spcPts val="0"/>
              </a:spcBef>
              <a:buNone/>
            </a:pPr>
            <a:r>
              <a:rPr lang="fr-FR" sz="1200" cap="none"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None/>
            </a:pPr>
            <a:r>
              <a:rPr lang="fr-FR" sz="1200" cap="none" dirty="0">
                <a:solidFill>
                  <a:schemeClr val="bg1"/>
                </a:solidFill>
                <a:latin typeface="Arial" panose="020B0604020202020204" pitchFamily="34" charset="0"/>
                <a:cs typeface="Arial" panose="020B0604020202020204" pitchFamily="34" charset="0"/>
              </a:rPr>
              <a:t>Question des signalements : envoi par mail désormais. Travail initié par M. </a:t>
            </a:r>
            <a:r>
              <a:rPr lang="fr-FR" sz="1200" cap="none" dirty="0" smtClean="0">
                <a:solidFill>
                  <a:schemeClr val="bg1"/>
                </a:solidFill>
                <a:latin typeface="Arial" panose="020B0604020202020204" pitchFamily="34" charset="0"/>
                <a:cs typeface="Arial" panose="020B0604020202020204" pitchFamily="34" charset="0"/>
              </a:rPr>
              <a:t>Voyez </a:t>
            </a:r>
            <a:r>
              <a:rPr lang="fr-FR" sz="1200" cap="none" dirty="0">
                <a:solidFill>
                  <a:schemeClr val="bg1"/>
                </a:solidFill>
                <a:latin typeface="Arial" panose="020B0604020202020204" pitchFamily="34" charset="0"/>
                <a:cs typeface="Arial" panose="020B0604020202020204" pitchFamily="34" charset="0"/>
              </a:rPr>
              <a:t>et qui doit permettre de faire évoluer les choses, notamment en termes d’efficacité. Certains collègues ne sont pas au courant.</a:t>
            </a:r>
          </a:p>
        </p:txBody>
      </p:sp>
    </p:spTree>
    <p:extLst>
      <p:ext uri="{BB962C8B-B14F-4D97-AF65-F5344CB8AC3E}">
        <p14:creationId xmlns="" xmlns:p14="http://schemas.microsoft.com/office/powerpoint/2010/main" val="446616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99BE97C-C7FC-47E7-B59F-22D10FBDB5B4}"/>
              </a:ext>
            </a:extLst>
          </p:cNvPr>
          <p:cNvSpPr>
            <a:spLocks noGrp="1"/>
          </p:cNvSpPr>
          <p:nvPr>
            <p:ph type="title"/>
          </p:nvPr>
        </p:nvSpPr>
        <p:spPr>
          <a:xfrm>
            <a:off x="558209" y="160322"/>
            <a:ext cx="10396882" cy="636286"/>
          </a:xfrm>
        </p:spPr>
        <p:txBody>
          <a:bodyPr>
            <a:noAutofit/>
          </a:bodyPr>
          <a:lstStyle/>
          <a:p>
            <a:pPr>
              <a:lnSpc>
                <a:spcPct val="100000"/>
              </a:lnSpc>
            </a:pPr>
            <a:r>
              <a:rPr lang="fr-FR" sz="4000" b="1" u="sng" cap="none" dirty="0"/>
              <a:t>Installer la Dropbox</a:t>
            </a:r>
            <a:r>
              <a:rPr lang="fr-FR" sz="4000" b="1" u="sng" cap="none" baseline="30000" dirty="0"/>
              <a:t>©</a:t>
            </a:r>
            <a:r>
              <a:rPr lang="fr-FR" sz="4000" b="1" u="sng" cap="none" dirty="0"/>
              <a:t> en local sur son ordinateur</a:t>
            </a:r>
          </a:p>
        </p:txBody>
      </p:sp>
      <p:sp>
        <p:nvSpPr>
          <p:cNvPr id="3" name="Espace réservé du contenu 2">
            <a:extLst>
              <a:ext uri="{FF2B5EF4-FFF2-40B4-BE49-F238E27FC236}">
                <a16:creationId xmlns="" xmlns:a16="http://schemas.microsoft.com/office/drawing/2014/main" id="{B1533F28-199D-4B38-A593-94D8B379B114}"/>
              </a:ext>
            </a:extLst>
          </p:cNvPr>
          <p:cNvSpPr>
            <a:spLocks noGrp="1"/>
          </p:cNvSpPr>
          <p:nvPr>
            <p:ph sz="quarter" idx="13"/>
          </p:nvPr>
        </p:nvSpPr>
        <p:spPr>
          <a:xfrm>
            <a:off x="672272" y="1381399"/>
            <a:ext cx="9705105" cy="3413885"/>
          </a:xfrm>
        </p:spPr>
        <p:txBody>
          <a:bodyPr>
            <a:normAutofit/>
          </a:bodyPr>
          <a:lstStyle/>
          <a:p>
            <a:pPr marL="0" indent="0" algn="ctr">
              <a:spcBef>
                <a:spcPts val="0"/>
              </a:spcBef>
              <a:buNone/>
            </a:pPr>
            <a:r>
              <a:rPr lang="fr-FR" sz="1400" b="1" cap="none" dirty="0">
                <a:latin typeface="Arial" panose="020B0604020202020204" pitchFamily="34" charset="0"/>
                <a:cs typeface="Arial" panose="020B0604020202020204" pitchFamily="34" charset="0"/>
              </a:rPr>
              <a:t>Si vous avez déjà le lien vers le dossier sur la Dropbox</a:t>
            </a:r>
            <a:r>
              <a:rPr lang="fr-FR" sz="1400" b="1" cap="none" baseline="30000" dirty="0">
                <a:latin typeface="Arial" panose="020B0604020202020204" pitchFamily="34" charset="0"/>
                <a:cs typeface="Arial" panose="020B0604020202020204" pitchFamily="34" charset="0"/>
              </a:rPr>
              <a:t>©</a:t>
            </a:r>
            <a:r>
              <a:rPr lang="fr-FR" sz="1400" b="1" cap="none" dirty="0">
                <a:latin typeface="Arial" panose="020B0604020202020204" pitchFamily="34" charset="0"/>
                <a:cs typeface="Arial" panose="020B0604020202020204" pitchFamily="34" charset="0"/>
              </a:rPr>
              <a:t> en ligne.</a:t>
            </a:r>
          </a:p>
          <a:p>
            <a:pPr marL="0" indent="0" algn="ctr">
              <a:spcBef>
                <a:spcPts val="0"/>
              </a:spcBef>
              <a:buNone/>
            </a:pPr>
            <a:endParaRPr lang="fr-FR" sz="1400" b="1" cap="none" dirty="0">
              <a:latin typeface="Arial" panose="020B0604020202020204" pitchFamily="34" charset="0"/>
              <a:cs typeface="Arial" panose="020B0604020202020204" pitchFamily="34" charset="0"/>
            </a:endParaRPr>
          </a:p>
          <a:p>
            <a:pPr algn="just">
              <a:spcBef>
                <a:spcPts val="0"/>
              </a:spcBef>
              <a:buFont typeface="Courier New" panose="02070309020205020404" pitchFamily="49" charset="0"/>
              <a:buChar char="o"/>
            </a:pPr>
            <a:r>
              <a:rPr lang="fr-FR" sz="1400" cap="none" dirty="0">
                <a:latin typeface="Arial" panose="020B0604020202020204" pitchFamily="34" charset="0"/>
                <a:cs typeface="Arial" panose="020B0604020202020204" pitchFamily="34" charset="0"/>
              </a:rPr>
              <a:t>Depuis Google</a:t>
            </a:r>
            <a:r>
              <a:rPr lang="fr-FR" sz="1400" cap="none" baseline="30000" dirty="0">
                <a:latin typeface="Arial" panose="020B0604020202020204" pitchFamily="34" charset="0"/>
                <a:cs typeface="Arial" panose="020B0604020202020204" pitchFamily="34" charset="0"/>
              </a:rPr>
              <a:t>©</a:t>
            </a:r>
            <a:r>
              <a:rPr lang="fr-FR" sz="1400" cap="none" dirty="0">
                <a:latin typeface="Arial" panose="020B0604020202020204" pitchFamily="34" charset="0"/>
                <a:cs typeface="Arial" panose="020B0604020202020204" pitchFamily="34" charset="0"/>
              </a:rPr>
              <a:t>, rechercher « installer </a:t>
            </a:r>
            <a:r>
              <a:rPr lang="fr-FR" sz="1400" cap="none" dirty="0" err="1">
                <a:latin typeface="Arial" panose="020B0604020202020204" pitchFamily="34" charset="0"/>
                <a:cs typeface="Arial" panose="020B0604020202020204" pitchFamily="34" charset="0"/>
              </a:rPr>
              <a:t>dropbox</a:t>
            </a:r>
            <a:r>
              <a:rPr lang="fr-FR" sz="1400" cap="none" dirty="0">
                <a:latin typeface="Arial" panose="020B0604020202020204" pitchFamily="34" charset="0"/>
                <a:cs typeface="Arial" panose="020B0604020202020204" pitchFamily="34" charset="0"/>
              </a:rPr>
              <a:t> » et cliquer sur le 2</a:t>
            </a:r>
            <a:r>
              <a:rPr lang="fr-FR" sz="1400" cap="none" baseline="30000" dirty="0">
                <a:latin typeface="Arial" panose="020B0604020202020204" pitchFamily="34" charset="0"/>
                <a:cs typeface="Arial" panose="020B0604020202020204" pitchFamily="34" charset="0"/>
              </a:rPr>
              <a:t>ème</a:t>
            </a:r>
            <a:r>
              <a:rPr lang="fr-FR" sz="1400" cap="none" dirty="0">
                <a:latin typeface="Arial" panose="020B0604020202020204" pitchFamily="34" charset="0"/>
                <a:cs typeface="Arial" panose="020B0604020202020204" pitchFamily="34" charset="0"/>
              </a:rPr>
              <a:t> lien proposé.</a:t>
            </a:r>
          </a:p>
          <a:p>
            <a:pPr marL="0" indent="0" algn="just">
              <a:spcBef>
                <a:spcPts val="0"/>
              </a:spcBef>
              <a:buNone/>
            </a:pPr>
            <a:endParaRPr lang="fr-FR" sz="1400" cap="none" dirty="0">
              <a:latin typeface="Arial" panose="020B0604020202020204" pitchFamily="34" charset="0"/>
              <a:cs typeface="Arial" panose="020B0604020202020204" pitchFamily="34" charset="0"/>
            </a:endParaRPr>
          </a:p>
          <a:p>
            <a:pPr algn="just">
              <a:spcBef>
                <a:spcPts val="0"/>
              </a:spcBef>
              <a:buFont typeface="Courier New" panose="02070309020205020404" pitchFamily="49" charset="0"/>
              <a:buChar char="o"/>
            </a:pPr>
            <a:r>
              <a:rPr lang="fr-FR" sz="1400" cap="none" dirty="0">
                <a:latin typeface="Arial" panose="020B0604020202020204" pitchFamily="34" charset="0"/>
                <a:cs typeface="Arial" panose="020B0604020202020204" pitchFamily="34" charset="0"/>
              </a:rPr>
              <a:t>Fenêtre « popup » qui s’affiche (« DropboxInstaller.exe »), cliquer sur « enregistrer le fichier ».</a:t>
            </a:r>
          </a:p>
          <a:p>
            <a:pPr marL="0" indent="0" algn="just">
              <a:spcBef>
                <a:spcPts val="0"/>
              </a:spcBef>
              <a:buNone/>
            </a:pPr>
            <a:endParaRPr lang="fr-FR" sz="1400" cap="none" dirty="0">
              <a:latin typeface="Arial" panose="020B0604020202020204" pitchFamily="34" charset="0"/>
              <a:cs typeface="Arial" panose="020B0604020202020204" pitchFamily="34" charset="0"/>
            </a:endParaRPr>
          </a:p>
          <a:p>
            <a:pPr algn="just">
              <a:spcBef>
                <a:spcPts val="0"/>
              </a:spcBef>
              <a:buFont typeface="Courier New" panose="02070309020205020404" pitchFamily="49" charset="0"/>
              <a:buChar char="o"/>
            </a:pPr>
            <a:r>
              <a:rPr lang="fr-FR" sz="1400" cap="none" dirty="0">
                <a:latin typeface="Arial" panose="020B0604020202020204" pitchFamily="34" charset="0"/>
                <a:cs typeface="Arial" panose="020B0604020202020204" pitchFamily="34" charset="0"/>
              </a:rPr>
              <a:t>Une fois la Dropbox</a:t>
            </a:r>
            <a:r>
              <a:rPr lang="fr-FR" sz="1400" cap="none" baseline="30000" dirty="0">
                <a:latin typeface="Arial" panose="020B0604020202020204" pitchFamily="34" charset="0"/>
                <a:cs typeface="Arial" panose="020B0604020202020204" pitchFamily="34" charset="0"/>
              </a:rPr>
              <a:t>©</a:t>
            </a:r>
            <a:r>
              <a:rPr lang="fr-FR" sz="1400" cap="none" dirty="0">
                <a:latin typeface="Arial" panose="020B0604020202020204" pitchFamily="34" charset="0"/>
                <a:cs typeface="Arial" panose="020B0604020202020204" pitchFamily="34" charset="0"/>
              </a:rPr>
              <a:t> installée, elle s’affiche dans la barre des tâches. Le petit logo qui ressemble à un carton de déménagement </a:t>
            </a:r>
          </a:p>
          <a:p>
            <a:pPr marL="0" indent="0" algn="just">
              <a:spcBef>
                <a:spcPts val="0"/>
              </a:spcBef>
              <a:buNone/>
            </a:pPr>
            <a:r>
              <a:rPr lang="fr-FR" sz="1400" cap="none" dirty="0">
                <a:latin typeface="Arial" panose="020B0604020202020204" pitchFamily="34" charset="0"/>
                <a:cs typeface="Arial" panose="020B0604020202020204" pitchFamily="34" charset="0"/>
              </a:rPr>
              <a:t>Cliquer dessus et cela ouvre la Dropbox</a:t>
            </a:r>
            <a:r>
              <a:rPr lang="fr-FR" sz="1400" cap="none" baseline="30000" dirty="0">
                <a:latin typeface="Arial" panose="020B0604020202020204" pitchFamily="34" charset="0"/>
                <a:cs typeface="Arial" panose="020B0604020202020204" pitchFamily="34" charset="0"/>
              </a:rPr>
              <a:t>©</a:t>
            </a:r>
            <a:r>
              <a:rPr lang="fr-FR" sz="1400" cap="none" dirty="0">
                <a:latin typeface="Arial" panose="020B0604020202020204" pitchFamily="34" charset="0"/>
                <a:cs typeface="Arial" panose="020B0604020202020204" pitchFamily="34" charset="0"/>
              </a:rPr>
              <a:t>.</a:t>
            </a:r>
          </a:p>
          <a:p>
            <a:pPr marL="0" indent="0" algn="just">
              <a:spcBef>
                <a:spcPts val="0"/>
              </a:spcBef>
              <a:buNone/>
            </a:pPr>
            <a:endParaRPr lang="fr-FR" sz="1400" cap="none" dirty="0">
              <a:latin typeface="Arial" panose="020B0604020202020204" pitchFamily="34" charset="0"/>
              <a:cs typeface="Arial" panose="020B0604020202020204" pitchFamily="34" charset="0"/>
            </a:endParaRPr>
          </a:p>
          <a:p>
            <a:pPr algn="just">
              <a:spcBef>
                <a:spcPts val="0"/>
              </a:spcBef>
              <a:buFont typeface="Courier New" panose="02070309020205020404" pitchFamily="49" charset="0"/>
              <a:buChar char="o"/>
            </a:pPr>
            <a:r>
              <a:rPr lang="fr-FR" sz="1400" cap="none" dirty="0">
                <a:latin typeface="Arial" panose="020B0604020202020204" pitchFamily="34" charset="0"/>
                <a:cs typeface="Arial" panose="020B0604020202020204" pitchFamily="34" charset="0"/>
              </a:rPr>
              <a:t>Une petite fenêtre s’ouvre sur laquelle il y a l’icône qui permet d’« ouvrir le dossier Dropbox</a:t>
            </a:r>
            <a:r>
              <a:rPr lang="fr-FR" sz="1400" cap="none" baseline="30000" dirty="0">
                <a:latin typeface="Arial" panose="020B0604020202020204" pitchFamily="34" charset="0"/>
                <a:cs typeface="Arial" panose="020B0604020202020204" pitchFamily="34" charset="0"/>
              </a:rPr>
              <a:t>©</a:t>
            </a:r>
            <a:r>
              <a:rPr lang="fr-FR" sz="1400" cap="none" dirty="0">
                <a:latin typeface="Arial" panose="020B0604020202020204" pitchFamily="34" charset="0"/>
                <a:cs typeface="Arial" panose="020B0604020202020204" pitchFamily="34" charset="0"/>
              </a:rPr>
              <a:t>»  en local. </a:t>
            </a:r>
          </a:p>
          <a:p>
            <a:pPr marL="0" indent="0" algn="just">
              <a:spcBef>
                <a:spcPts val="0"/>
              </a:spcBef>
              <a:buNone/>
            </a:pPr>
            <a:r>
              <a:rPr lang="fr-FR" sz="1400" cap="none" dirty="0">
                <a:latin typeface="Arial" panose="020B0604020202020204" pitchFamily="34" charset="0"/>
                <a:cs typeface="Arial" panose="020B0604020202020204" pitchFamily="34" charset="0"/>
              </a:rPr>
              <a:t>Aller sur le dossier « Dossier de l’équipe CPE </a:t>
            </a:r>
            <a:r>
              <a:rPr lang="fr-FR" sz="1400" cap="none" dirty="0" err="1">
                <a:latin typeface="Arial" panose="020B0604020202020204" pitchFamily="34" charset="0"/>
                <a:cs typeface="Arial" panose="020B0604020202020204" pitchFamily="34" charset="0"/>
              </a:rPr>
              <a:t>Picardie_Mar</a:t>
            </a:r>
            <a:r>
              <a:rPr lang="fr-FR" sz="1400" cap="none" dirty="0">
                <a:latin typeface="Arial" panose="020B0604020202020204" pitchFamily="34" charset="0"/>
                <a:cs typeface="Arial" panose="020B0604020202020204" pitchFamily="34" charset="0"/>
              </a:rPr>
              <a:t> ». </a:t>
            </a:r>
          </a:p>
        </p:txBody>
      </p:sp>
      <p:pic>
        <p:nvPicPr>
          <p:cNvPr id="20" name="Image 19">
            <a:extLst>
              <a:ext uri="{FF2B5EF4-FFF2-40B4-BE49-F238E27FC236}">
                <a16:creationId xmlns="" xmlns:a16="http://schemas.microsoft.com/office/drawing/2014/main" id="{C6BD451C-9F9B-4ED0-B103-CEF774114EE5}"/>
              </a:ext>
            </a:extLst>
          </p:cNvPr>
          <p:cNvPicPr>
            <a:picLocks noChangeAspect="1"/>
          </p:cNvPicPr>
          <p:nvPr/>
        </p:nvPicPr>
        <p:blipFill>
          <a:blip r:embed="rId2"/>
          <a:stretch>
            <a:fillRect/>
          </a:stretch>
        </p:blipFill>
        <p:spPr>
          <a:xfrm>
            <a:off x="2384853" y="3289996"/>
            <a:ext cx="297180" cy="278007"/>
          </a:xfrm>
          <a:prstGeom prst="rect">
            <a:avLst/>
          </a:prstGeom>
        </p:spPr>
      </p:pic>
    </p:spTree>
    <p:extLst>
      <p:ext uri="{BB962C8B-B14F-4D97-AF65-F5344CB8AC3E}">
        <p14:creationId xmlns="" xmlns:p14="http://schemas.microsoft.com/office/powerpoint/2010/main" val="1252965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 xmlns:a16="http://schemas.microsoft.com/office/drawing/2014/main" id="{EE1AF079-DA88-47CE-8605-E315316CBC3B}"/>
              </a:ext>
            </a:extLst>
          </p:cNvPr>
          <p:cNvPicPr>
            <a:picLocks noChangeAspect="1"/>
          </p:cNvPicPr>
          <p:nvPr/>
        </p:nvPicPr>
        <p:blipFill>
          <a:blip r:embed="rId2"/>
          <a:stretch>
            <a:fillRect/>
          </a:stretch>
        </p:blipFill>
        <p:spPr>
          <a:xfrm>
            <a:off x="249518" y="170121"/>
            <a:ext cx="4620193" cy="3993124"/>
          </a:xfrm>
          <a:prstGeom prst="rect">
            <a:avLst/>
          </a:prstGeom>
          <a:ln w="28575">
            <a:solidFill>
              <a:schemeClr val="tx1"/>
            </a:solidFill>
          </a:ln>
        </p:spPr>
      </p:pic>
      <p:pic>
        <p:nvPicPr>
          <p:cNvPr id="13" name="Image 12">
            <a:extLst>
              <a:ext uri="{FF2B5EF4-FFF2-40B4-BE49-F238E27FC236}">
                <a16:creationId xmlns="" xmlns:a16="http://schemas.microsoft.com/office/drawing/2014/main" id="{2633ACD2-7F25-48B1-A9AE-CA8FA6A28067}"/>
              </a:ext>
            </a:extLst>
          </p:cNvPr>
          <p:cNvPicPr>
            <a:picLocks noChangeAspect="1"/>
          </p:cNvPicPr>
          <p:nvPr/>
        </p:nvPicPr>
        <p:blipFill>
          <a:blip r:embed="rId3"/>
          <a:stretch>
            <a:fillRect/>
          </a:stretch>
        </p:blipFill>
        <p:spPr>
          <a:xfrm>
            <a:off x="5240632" y="668366"/>
            <a:ext cx="5689633" cy="1271801"/>
          </a:xfrm>
          <a:prstGeom prst="rect">
            <a:avLst/>
          </a:prstGeom>
          <a:ln w="28575">
            <a:solidFill>
              <a:schemeClr val="tx1"/>
            </a:solidFill>
          </a:ln>
        </p:spPr>
      </p:pic>
      <p:pic>
        <p:nvPicPr>
          <p:cNvPr id="15" name="Image 14">
            <a:extLst>
              <a:ext uri="{FF2B5EF4-FFF2-40B4-BE49-F238E27FC236}">
                <a16:creationId xmlns="" xmlns:a16="http://schemas.microsoft.com/office/drawing/2014/main" id="{25F5BE8D-E69E-4457-8470-FC870FADFA84}"/>
              </a:ext>
            </a:extLst>
          </p:cNvPr>
          <p:cNvPicPr>
            <a:picLocks noChangeAspect="1"/>
          </p:cNvPicPr>
          <p:nvPr/>
        </p:nvPicPr>
        <p:blipFill>
          <a:blip r:embed="rId4"/>
          <a:stretch>
            <a:fillRect/>
          </a:stretch>
        </p:blipFill>
        <p:spPr>
          <a:xfrm>
            <a:off x="6780031" y="2862795"/>
            <a:ext cx="4150234" cy="1946570"/>
          </a:xfrm>
          <a:prstGeom prst="rect">
            <a:avLst/>
          </a:prstGeom>
          <a:ln w="28575">
            <a:solidFill>
              <a:schemeClr val="tx1"/>
            </a:solidFill>
          </a:ln>
        </p:spPr>
      </p:pic>
      <p:pic>
        <p:nvPicPr>
          <p:cNvPr id="17" name="Image 16">
            <a:extLst>
              <a:ext uri="{FF2B5EF4-FFF2-40B4-BE49-F238E27FC236}">
                <a16:creationId xmlns="" xmlns:a16="http://schemas.microsoft.com/office/drawing/2014/main" id="{6515888A-E30C-4882-BEEB-5F9F79A25D8C}"/>
              </a:ext>
            </a:extLst>
          </p:cNvPr>
          <p:cNvPicPr>
            <a:picLocks noChangeAspect="1"/>
          </p:cNvPicPr>
          <p:nvPr/>
        </p:nvPicPr>
        <p:blipFill>
          <a:blip r:embed="rId5"/>
          <a:stretch>
            <a:fillRect/>
          </a:stretch>
        </p:blipFill>
        <p:spPr>
          <a:xfrm>
            <a:off x="3340675" y="4295409"/>
            <a:ext cx="2294580" cy="2692676"/>
          </a:xfrm>
          <a:prstGeom prst="rect">
            <a:avLst/>
          </a:prstGeom>
          <a:ln w="28575">
            <a:solidFill>
              <a:schemeClr val="tx1"/>
            </a:solidFill>
          </a:ln>
        </p:spPr>
      </p:pic>
      <p:sp>
        <p:nvSpPr>
          <p:cNvPr id="19" name="Flèche : angle droit 18">
            <a:extLst>
              <a:ext uri="{FF2B5EF4-FFF2-40B4-BE49-F238E27FC236}">
                <a16:creationId xmlns="" xmlns:a16="http://schemas.microsoft.com/office/drawing/2014/main" id="{87E92BCD-55D1-485D-A870-33875F01DFB0}"/>
              </a:ext>
            </a:extLst>
          </p:cNvPr>
          <p:cNvSpPr/>
          <p:nvPr/>
        </p:nvSpPr>
        <p:spPr>
          <a:xfrm flipV="1">
            <a:off x="5103628" y="276447"/>
            <a:ext cx="2679405" cy="329609"/>
          </a:xfrm>
          <a:prstGeom prst="ben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20" name="Flèche : bas 19">
            <a:extLst>
              <a:ext uri="{FF2B5EF4-FFF2-40B4-BE49-F238E27FC236}">
                <a16:creationId xmlns="" xmlns:a16="http://schemas.microsoft.com/office/drawing/2014/main" id="{438E1746-0C02-43A2-8321-A837148DD09A}"/>
              </a:ext>
            </a:extLst>
          </p:cNvPr>
          <p:cNvSpPr/>
          <p:nvPr/>
        </p:nvSpPr>
        <p:spPr>
          <a:xfrm>
            <a:off x="8314661" y="2047301"/>
            <a:ext cx="223284" cy="733646"/>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22" name="Flèche : angle droit 21">
            <a:extLst>
              <a:ext uri="{FF2B5EF4-FFF2-40B4-BE49-F238E27FC236}">
                <a16:creationId xmlns="" xmlns:a16="http://schemas.microsoft.com/office/drawing/2014/main" id="{52F789DD-FA68-4687-B8E1-6563C5ADB939}"/>
              </a:ext>
            </a:extLst>
          </p:cNvPr>
          <p:cNvSpPr/>
          <p:nvPr/>
        </p:nvSpPr>
        <p:spPr>
          <a:xfrm rot="18775065" flipH="1">
            <a:off x="5663364" y="5243101"/>
            <a:ext cx="1923868" cy="508400"/>
          </a:xfrm>
          <a:prstGeom prst="ben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3695454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99BE97C-C7FC-47E7-B59F-22D10FBDB5B4}"/>
              </a:ext>
            </a:extLst>
          </p:cNvPr>
          <p:cNvSpPr>
            <a:spLocks noGrp="1"/>
          </p:cNvSpPr>
          <p:nvPr>
            <p:ph type="title"/>
          </p:nvPr>
        </p:nvSpPr>
        <p:spPr>
          <a:xfrm>
            <a:off x="558209" y="160322"/>
            <a:ext cx="10396882" cy="636286"/>
          </a:xfrm>
        </p:spPr>
        <p:txBody>
          <a:bodyPr>
            <a:noAutofit/>
          </a:bodyPr>
          <a:lstStyle/>
          <a:p>
            <a:pPr>
              <a:lnSpc>
                <a:spcPct val="100000"/>
              </a:lnSpc>
            </a:pPr>
            <a:r>
              <a:rPr lang="fr-FR" sz="4000" b="1" u="sng" cap="none" dirty="0"/>
              <a:t>Installer la Dropbox</a:t>
            </a:r>
            <a:r>
              <a:rPr lang="fr-FR" sz="4000" b="1" u="sng" cap="none" baseline="30000" dirty="0"/>
              <a:t>©</a:t>
            </a:r>
            <a:r>
              <a:rPr lang="fr-FR" sz="4000" b="1" u="sng" cap="none" dirty="0"/>
              <a:t> en local sur son ordinateur</a:t>
            </a:r>
          </a:p>
        </p:txBody>
      </p:sp>
      <p:sp>
        <p:nvSpPr>
          <p:cNvPr id="3" name="Espace réservé du contenu 2">
            <a:extLst>
              <a:ext uri="{FF2B5EF4-FFF2-40B4-BE49-F238E27FC236}">
                <a16:creationId xmlns="" xmlns:a16="http://schemas.microsoft.com/office/drawing/2014/main" id="{B1533F28-199D-4B38-A593-94D8B379B114}"/>
              </a:ext>
            </a:extLst>
          </p:cNvPr>
          <p:cNvSpPr>
            <a:spLocks noGrp="1"/>
          </p:cNvSpPr>
          <p:nvPr>
            <p:ph sz="quarter" idx="13"/>
          </p:nvPr>
        </p:nvSpPr>
        <p:spPr>
          <a:xfrm>
            <a:off x="682904" y="822046"/>
            <a:ext cx="10394707" cy="4657894"/>
          </a:xfrm>
        </p:spPr>
        <p:txBody>
          <a:bodyPr>
            <a:noAutofit/>
          </a:bodyPr>
          <a:lstStyle/>
          <a:p>
            <a:pPr marL="0" indent="0" algn="ctr">
              <a:spcBef>
                <a:spcPts val="0"/>
              </a:spcBef>
              <a:buNone/>
            </a:pPr>
            <a:r>
              <a:rPr lang="fr-FR" sz="1400" b="1" cap="none" dirty="0">
                <a:latin typeface="Arial" panose="020B0604020202020204" pitchFamily="34" charset="0"/>
                <a:cs typeface="Arial" panose="020B0604020202020204" pitchFamily="34" charset="0"/>
              </a:rPr>
              <a:t>Si vous n’avez jamais ouvert le dossier sur la Dropbox</a:t>
            </a:r>
            <a:r>
              <a:rPr lang="fr-FR" sz="1400" b="1" cap="none" baseline="30000" dirty="0">
                <a:latin typeface="Arial" panose="020B0604020202020204" pitchFamily="34" charset="0"/>
                <a:cs typeface="Arial" panose="020B0604020202020204" pitchFamily="34" charset="0"/>
              </a:rPr>
              <a:t>©</a:t>
            </a:r>
            <a:r>
              <a:rPr lang="fr-FR" sz="1400" b="1" cap="none" dirty="0">
                <a:latin typeface="Arial" panose="020B0604020202020204" pitchFamily="34" charset="0"/>
                <a:cs typeface="Arial" panose="020B0604020202020204" pitchFamily="34" charset="0"/>
              </a:rPr>
              <a:t> en ligne.</a:t>
            </a:r>
          </a:p>
          <a:p>
            <a:pPr marL="0" indent="0" algn="ctr">
              <a:spcBef>
                <a:spcPts val="0"/>
              </a:spcBef>
              <a:buNone/>
            </a:pPr>
            <a:endParaRPr lang="fr-FR" sz="1400" b="1" cap="none" dirty="0">
              <a:latin typeface="Arial" panose="020B0604020202020204" pitchFamily="34" charset="0"/>
              <a:cs typeface="Arial" panose="020B0604020202020204" pitchFamily="34" charset="0"/>
            </a:endParaRPr>
          </a:p>
          <a:p>
            <a:pPr algn="just">
              <a:spcBef>
                <a:spcPts val="0"/>
              </a:spcBef>
              <a:buFont typeface="Courier New" panose="02070309020205020404" pitchFamily="49" charset="0"/>
              <a:buChar char="o"/>
            </a:pPr>
            <a:r>
              <a:rPr lang="fr-FR" sz="1400" cap="none" dirty="0">
                <a:latin typeface="Arial" panose="020B0604020202020204" pitchFamily="34" charset="0"/>
                <a:cs typeface="Arial" panose="020B0604020202020204" pitchFamily="34" charset="0"/>
              </a:rPr>
              <a:t>Demandez l’accès à Laetitia </a:t>
            </a:r>
            <a:r>
              <a:rPr lang="fr-FR" sz="1400" cap="none" dirty="0" err="1" smtClean="0">
                <a:latin typeface="Arial" panose="020B0604020202020204" pitchFamily="34" charset="0"/>
                <a:cs typeface="Arial" panose="020B0604020202020204" pitchFamily="34" charset="0"/>
              </a:rPr>
              <a:t>Deroussent</a:t>
            </a:r>
            <a:r>
              <a:rPr lang="fr-FR" sz="1400" cap="none" dirty="0" smtClean="0">
                <a:latin typeface="Arial" panose="020B0604020202020204" pitchFamily="34" charset="0"/>
                <a:cs typeface="Arial" panose="020B0604020202020204" pitchFamily="34" charset="0"/>
              </a:rPr>
              <a:t> </a:t>
            </a:r>
            <a:r>
              <a:rPr lang="fr-FR" sz="1400" cap="none" dirty="0">
                <a:latin typeface="Arial" panose="020B0604020202020204" pitchFamily="34" charset="0"/>
                <a:cs typeface="Arial" panose="020B0604020202020204" pitchFamily="34" charset="0"/>
              </a:rPr>
              <a:t>ou Mathilde Girard en indiquant votre adresse mail professionnelle. </a:t>
            </a:r>
          </a:p>
          <a:p>
            <a:pPr marL="0" indent="0" algn="just">
              <a:spcBef>
                <a:spcPts val="0"/>
              </a:spcBef>
              <a:buNone/>
            </a:pPr>
            <a:endParaRPr lang="fr-FR" sz="1400" cap="none" dirty="0">
              <a:latin typeface="Arial" panose="020B0604020202020204" pitchFamily="34" charset="0"/>
              <a:cs typeface="Arial" panose="020B0604020202020204" pitchFamily="34" charset="0"/>
            </a:endParaRPr>
          </a:p>
          <a:p>
            <a:pPr algn="just">
              <a:spcBef>
                <a:spcPts val="0"/>
              </a:spcBef>
              <a:buFont typeface="Courier New" panose="02070309020205020404" pitchFamily="49" charset="0"/>
              <a:buChar char="o"/>
            </a:pPr>
            <a:r>
              <a:rPr lang="fr-FR" sz="1400" cap="none" dirty="0">
                <a:latin typeface="Arial" panose="020B0604020202020204" pitchFamily="34" charset="0"/>
                <a:cs typeface="Arial" panose="020B0604020202020204" pitchFamily="34" charset="0"/>
              </a:rPr>
              <a:t>Un lien vous sera envoyé par mail. Cliquez sur « rejoindre l’équipe » et suivez la procédure proposée.</a:t>
            </a:r>
          </a:p>
          <a:p>
            <a:pPr marL="0" indent="0" algn="just">
              <a:spcBef>
                <a:spcPts val="0"/>
              </a:spcBef>
              <a:buNone/>
            </a:pPr>
            <a:endParaRPr lang="fr-FR" sz="1400" cap="none" dirty="0">
              <a:latin typeface="Arial" panose="020B0604020202020204" pitchFamily="34" charset="0"/>
              <a:cs typeface="Arial" panose="020B0604020202020204" pitchFamily="34" charset="0"/>
            </a:endParaRPr>
          </a:p>
          <a:p>
            <a:pPr algn="just">
              <a:spcBef>
                <a:spcPts val="0"/>
              </a:spcBef>
              <a:buFont typeface="Courier New" panose="02070309020205020404" pitchFamily="49" charset="0"/>
              <a:buChar char="o"/>
            </a:pPr>
            <a:r>
              <a:rPr lang="fr-FR" sz="1400" cap="none" dirty="0">
                <a:latin typeface="Arial" panose="020B0604020202020204" pitchFamily="34" charset="0"/>
                <a:cs typeface="Arial" panose="020B0604020202020204" pitchFamily="34" charset="0"/>
              </a:rPr>
              <a:t>Dropbox</a:t>
            </a:r>
            <a:r>
              <a:rPr lang="fr-FR" sz="1400" cap="none" baseline="30000" dirty="0">
                <a:latin typeface="Arial" panose="020B0604020202020204" pitchFamily="34" charset="0"/>
                <a:cs typeface="Arial" panose="020B0604020202020204" pitchFamily="34" charset="0"/>
              </a:rPr>
              <a:t> ©</a:t>
            </a:r>
            <a:r>
              <a:rPr lang="fr-FR" sz="1400" cap="none" dirty="0">
                <a:latin typeface="Arial" panose="020B0604020202020204" pitchFamily="34" charset="0"/>
                <a:cs typeface="Arial" panose="020B0604020202020204" pitchFamily="34" charset="0"/>
              </a:rPr>
              <a:t> vous proposera sans doute d’installer (ou réinstaller) la version locale sur votre ordinateur. Cliquez dessus, afin d’obtenir la version à jour de la </a:t>
            </a:r>
            <a:r>
              <a:rPr lang="fr-FR" sz="1400" cap="none" dirty="0" err="1">
                <a:latin typeface="Arial" panose="020B0604020202020204" pitchFamily="34" charset="0"/>
                <a:cs typeface="Arial" panose="020B0604020202020204" pitchFamily="34" charset="0"/>
              </a:rPr>
              <a:t>dropbox</a:t>
            </a:r>
            <a:r>
              <a:rPr lang="fr-FR" sz="1400" cap="none" dirty="0">
                <a:latin typeface="Arial" panose="020B0604020202020204" pitchFamily="34" charset="0"/>
                <a:cs typeface="Arial" panose="020B0604020202020204" pitchFamily="34" charset="0"/>
              </a:rPr>
              <a:t> et voir apparaître le dossier sur votre ordinateur.</a:t>
            </a:r>
          </a:p>
          <a:p>
            <a:pPr marL="0" indent="0" algn="just">
              <a:spcBef>
                <a:spcPts val="0"/>
              </a:spcBef>
              <a:buNone/>
            </a:pPr>
            <a:endParaRPr lang="fr-FR" sz="1400" cap="none" dirty="0">
              <a:latin typeface="Arial" panose="020B0604020202020204" pitchFamily="34" charset="0"/>
              <a:cs typeface="Arial" panose="020B0604020202020204" pitchFamily="34" charset="0"/>
            </a:endParaRPr>
          </a:p>
          <a:p>
            <a:pPr algn="just">
              <a:spcBef>
                <a:spcPts val="0"/>
              </a:spcBef>
              <a:buFont typeface="Courier New" panose="02070309020205020404" pitchFamily="49" charset="0"/>
              <a:buChar char="o"/>
            </a:pPr>
            <a:r>
              <a:rPr lang="fr-FR" sz="1400" cap="none" dirty="0">
                <a:latin typeface="Arial" panose="020B0604020202020204" pitchFamily="34" charset="0"/>
                <a:cs typeface="Arial" panose="020B0604020202020204" pitchFamily="34" charset="0"/>
              </a:rPr>
              <a:t>Fenêtre « popup » qui s’affiche (« DropboxInstaller.exe »), cliquer sur « enregistrer le fichier ».</a:t>
            </a:r>
          </a:p>
          <a:p>
            <a:pPr marL="0" indent="0" algn="just">
              <a:spcBef>
                <a:spcPts val="0"/>
              </a:spcBef>
              <a:buNone/>
            </a:pPr>
            <a:endParaRPr lang="fr-FR" sz="1400" cap="none" dirty="0">
              <a:latin typeface="Arial" panose="020B0604020202020204" pitchFamily="34" charset="0"/>
              <a:cs typeface="Arial" panose="020B0604020202020204" pitchFamily="34" charset="0"/>
            </a:endParaRPr>
          </a:p>
          <a:p>
            <a:pPr algn="just">
              <a:spcBef>
                <a:spcPts val="0"/>
              </a:spcBef>
              <a:buFont typeface="Courier New" panose="02070309020205020404" pitchFamily="49" charset="0"/>
              <a:buChar char="o"/>
            </a:pPr>
            <a:r>
              <a:rPr lang="fr-FR" sz="1400" cap="none" dirty="0">
                <a:latin typeface="Arial" panose="020B0604020202020204" pitchFamily="34" charset="0"/>
                <a:cs typeface="Arial" panose="020B0604020202020204" pitchFamily="34" charset="0"/>
              </a:rPr>
              <a:t>Une fois la Dropbox</a:t>
            </a:r>
            <a:r>
              <a:rPr lang="fr-FR" sz="1400" cap="none" baseline="30000" dirty="0">
                <a:latin typeface="Arial" panose="020B0604020202020204" pitchFamily="34" charset="0"/>
                <a:cs typeface="Arial" panose="020B0604020202020204" pitchFamily="34" charset="0"/>
              </a:rPr>
              <a:t>©</a:t>
            </a:r>
            <a:r>
              <a:rPr lang="fr-FR" sz="1400" cap="none" dirty="0">
                <a:latin typeface="Arial" panose="020B0604020202020204" pitchFamily="34" charset="0"/>
                <a:cs typeface="Arial" panose="020B0604020202020204" pitchFamily="34" charset="0"/>
              </a:rPr>
              <a:t> installée, elle s’affiche dans la barre des tâches. Le petit logo qui ressemble à un carton de déménagement  </a:t>
            </a:r>
          </a:p>
          <a:p>
            <a:pPr marL="0" indent="0" algn="just">
              <a:spcBef>
                <a:spcPts val="0"/>
              </a:spcBef>
              <a:buNone/>
            </a:pPr>
            <a:r>
              <a:rPr lang="fr-FR" sz="1400" cap="none" dirty="0">
                <a:latin typeface="Arial" panose="020B0604020202020204" pitchFamily="34" charset="0"/>
                <a:cs typeface="Arial" panose="020B0604020202020204" pitchFamily="34" charset="0"/>
              </a:rPr>
              <a:t>Cliquer dessus et cela ouvre la Dropbox</a:t>
            </a:r>
            <a:r>
              <a:rPr lang="fr-FR" sz="1400" cap="none" baseline="30000" dirty="0">
                <a:latin typeface="Arial" panose="020B0604020202020204" pitchFamily="34" charset="0"/>
                <a:cs typeface="Arial" panose="020B0604020202020204" pitchFamily="34" charset="0"/>
              </a:rPr>
              <a:t>©</a:t>
            </a:r>
            <a:r>
              <a:rPr lang="fr-FR" sz="1400" cap="none" dirty="0">
                <a:latin typeface="Arial" panose="020B0604020202020204" pitchFamily="34" charset="0"/>
                <a:cs typeface="Arial" panose="020B0604020202020204" pitchFamily="34" charset="0"/>
              </a:rPr>
              <a:t>.</a:t>
            </a:r>
          </a:p>
          <a:p>
            <a:pPr marL="0" indent="0" algn="just">
              <a:spcBef>
                <a:spcPts val="0"/>
              </a:spcBef>
              <a:buNone/>
            </a:pPr>
            <a:endParaRPr lang="fr-FR" sz="1400" cap="none" dirty="0">
              <a:latin typeface="Arial" panose="020B0604020202020204" pitchFamily="34" charset="0"/>
              <a:cs typeface="Arial" panose="020B0604020202020204" pitchFamily="34" charset="0"/>
            </a:endParaRPr>
          </a:p>
          <a:p>
            <a:pPr algn="just">
              <a:spcBef>
                <a:spcPts val="0"/>
              </a:spcBef>
              <a:buFont typeface="Courier New" panose="02070309020205020404" pitchFamily="49" charset="0"/>
              <a:buChar char="o"/>
            </a:pPr>
            <a:r>
              <a:rPr lang="fr-FR" sz="1400" cap="none" dirty="0">
                <a:latin typeface="Arial" panose="020B0604020202020204" pitchFamily="34" charset="0"/>
                <a:cs typeface="Arial" panose="020B0604020202020204" pitchFamily="34" charset="0"/>
              </a:rPr>
              <a:t>Une petite fenêtre s’ouvre sur laquelle il y a l’icône qui permet d’« ouvrir le dossier Dropbox</a:t>
            </a:r>
            <a:r>
              <a:rPr lang="fr-FR" sz="1400" cap="none" baseline="30000" dirty="0">
                <a:latin typeface="Arial" panose="020B0604020202020204" pitchFamily="34" charset="0"/>
                <a:cs typeface="Arial" panose="020B0604020202020204" pitchFamily="34" charset="0"/>
              </a:rPr>
              <a:t>©</a:t>
            </a:r>
            <a:r>
              <a:rPr lang="fr-FR" sz="1400" cap="none" dirty="0">
                <a:latin typeface="Arial" panose="020B0604020202020204" pitchFamily="34" charset="0"/>
                <a:cs typeface="Arial" panose="020B0604020202020204" pitchFamily="34" charset="0"/>
              </a:rPr>
              <a:t>»  en local. </a:t>
            </a:r>
          </a:p>
          <a:p>
            <a:pPr marL="0" indent="0" algn="just">
              <a:spcBef>
                <a:spcPts val="0"/>
              </a:spcBef>
              <a:buNone/>
            </a:pPr>
            <a:r>
              <a:rPr lang="fr-FR" sz="1400" cap="none" dirty="0">
                <a:latin typeface="Arial" panose="020B0604020202020204" pitchFamily="34" charset="0"/>
                <a:cs typeface="Arial" panose="020B0604020202020204" pitchFamily="34" charset="0"/>
              </a:rPr>
              <a:t>Aller sur le dossier « Dossier de l’équipe CPE </a:t>
            </a:r>
            <a:r>
              <a:rPr lang="fr-FR" sz="1400" cap="none" dirty="0" err="1">
                <a:latin typeface="Arial" panose="020B0604020202020204" pitchFamily="34" charset="0"/>
                <a:cs typeface="Arial" panose="020B0604020202020204" pitchFamily="34" charset="0"/>
              </a:rPr>
              <a:t>Picardie_Mar</a:t>
            </a:r>
            <a:r>
              <a:rPr lang="fr-FR" sz="1400" cap="none" dirty="0">
                <a:latin typeface="Arial" panose="020B0604020202020204" pitchFamily="34" charset="0"/>
                <a:cs typeface="Arial" panose="020B0604020202020204" pitchFamily="34" charset="0"/>
              </a:rPr>
              <a:t> ». </a:t>
            </a:r>
          </a:p>
        </p:txBody>
      </p:sp>
      <p:pic>
        <p:nvPicPr>
          <p:cNvPr id="5" name="Image 4">
            <a:extLst>
              <a:ext uri="{FF2B5EF4-FFF2-40B4-BE49-F238E27FC236}">
                <a16:creationId xmlns="" xmlns:a16="http://schemas.microsoft.com/office/drawing/2014/main" id="{B0CA4760-3527-4F17-8244-28A97B5A409D}"/>
              </a:ext>
            </a:extLst>
          </p:cNvPr>
          <p:cNvPicPr>
            <a:picLocks noChangeAspect="1"/>
          </p:cNvPicPr>
          <p:nvPr/>
        </p:nvPicPr>
        <p:blipFill>
          <a:blip r:embed="rId2"/>
          <a:stretch>
            <a:fillRect/>
          </a:stretch>
        </p:blipFill>
        <p:spPr>
          <a:xfrm>
            <a:off x="2448649" y="4033496"/>
            <a:ext cx="297180" cy="278007"/>
          </a:xfrm>
          <a:prstGeom prst="rect">
            <a:avLst/>
          </a:prstGeom>
        </p:spPr>
      </p:pic>
    </p:spTree>
    <p:extLst>
      <p:ext uri="{BB962C8B-B14F-4D97-AF65-F5344CB8AC3E}">
        <p14:creationId xmlns="" xmlns:p14="http://schemas.microsoft.com/office/powerpoint/2010/main" val="2679103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a:extLst>
              <a:ext uri="{FF2B5EF4-FFF2-40B4-BE49-F238E27FC236}">
                <a16:creationId xmlns="" xmlns:a16="http://schemas.microsoft.com/office/drawing/2014/main" id="{6515888A-E30C-4882-BEEB-5F9F79A25D8C}"/>
              </a:ext>
            </a:extLst>
          </p:cNvPr>
          <p:cNvPicPr>
            <a:picLocks noChangeAspect="1"/>
          </p:cNvPicPr>
          <p:nvPr/>
        </p:nvPicPr>
        <p:blipFill>
          <a:blip r:embed="rId2"/>
          <a:stretch>
            <a:fillRect/>
          </a:stretch>
        </p:blipFill>
        <p:spPr>
          <a:xfrm>
            <a:off x="948351" y="3766717"/>
            <a:ext cx="2294580" cy="2692676"/>
          </a:xfrm>
          <a:prstGeom prst="rect">
            <a:avLst/>
          </a:prstGeom>
          <a:ln w="28575">
            <a:solidFill>
              <a:schemeClr val="tx1"/>
            </a:solidFill>
          </a:ln>
        </p:spPr>
      </p:pic>
      <p:sp>
        <p:nvSpPr>
          <p:cNvPr id="20" name="Flèche : bas 19">
            <a:extLst>
              <a:ext uri="{FF2B5EF4-FFF2-40B4-BE49-F238E27FC236}">
                <a16:creationId xmlns="" xmlns:a16="http://schemas.microsoft.com/office/drawing/2014/main" id="{438E1746-0C02-43A2-8321-A837148DD09A}"/>
              </a:ext>
            </a:extLst>
          </p:cNvPr>
          <p:cNvSpPr/>
          <p:nvPr/>
        </p:nvSpPr>
        <p:spPr>
          <a:xfrm>
            <a:off x="8890288" y="2919452"/>
            <a:ext cx="223284" cy="733646"/>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22" name="Flèche : angle droit 21">
            <a:extLst>
              <a:ext uri="{FF2B5EF4-FFF2-40B4-BE49-F238E27FC236}">
                <a16:creationId xmlns="" xmlns:a16="http://schemas.microsoft.com/office/drawing/2014/main" id="{52F789DD-FA68-4687-B8E1-6563C5ADB939}"/>
              </a:ext>
            </a:extLst>
          </p:cNvPr>
          <p:cNvSpPr/>
          <p:nvPr/>
        </p:nvSpPr>
        <p:spPr>
          <a:xfrm rot="16200000" flipH="1">
            <a:off x="10270254" y="4555010"/>
            <a:ext cx="1029670" cy="380004"/>
          </a:xfrm>
          <a:prstGeom prst="ben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pic>
        <p:nvPicPr>
          <p:cNvPr id="3" name="Image 2">
            <a:extLst>
              <a:ext uri="{FF2B5EF4-FFF2-40B4-BE49-F238E27FC236}">
                <a16:creationId xmlns="" xmlns:a16="http://schemas.microsoft.com/office/drawing/2014/main" id="{BA9C2015-A365-406F-B136-3D02CB4DD95F}"/>
              </a:ext>
            </a:extLst>
          </p:cNvPr>
          <p:cNvPicPr>
            <a:picLocks noChangeAspect="1"/>
          </p:cNvPicPr>
          <p:nvPr/>
        </p:nvPicPr>
        <p:blipFill>
          <a:blip r:embed="rId3"/>
          <a:stretch>
            <a:fillRect/>
          </a:stretch>
        </p:blipFill>
        <p:spPr>
          <a:xfrm>
            <a:off x="178212" y="127591"/>
            <a:ext cx="3064719" cy="3087759"/>
          </a:xfrm>
          <a:prstGeom prst="rect">
            <a:avLst/>
          </a:prstGeom>
          <a:ln w="28575">
            <a:solidFill>
              <a:schemeClr val="tx1"/>
            </a:solidFill>
          </a:ln>
        </p:spPr>
      </p:pic>
      <p:sp>
        <p:nvSpPr>
          <p:cNvPr id="4" name="ZoneTexte 3">
            <a:extLst>
              <a:ext uri="{FF2B5EF4-FFF2-40B4-BE49-F238E27FC236}">
                <a16:creationId xmlns="" xmlns:a16="http://schemas.microsoft.com/office/drawing/2014/main" id="{008F7F47-9593-4F93-999C-3190C38C51C5}"/>
              </a:ext>
            </a:extLst>
          </p:cNvPr>
          <p:cNvSpPr txBox="1"/>
          <p:nvPr/>
        </p:nvSpPr>
        <p:spPr>
          <a:xfrm>
            <a:off x="3340675" y="131504"/>
            <a:ext cx="465781" cy="369332"/>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ou</a:t>
            </a:r>
          </a:p>
        </p:txBody>
      </p:sp>
      <p:pic>
        <p:nvPicPr>
          <p:cNvPr id="6" name="Image 5">
            <a:extLst>
              <a:ext uri="{FF2B5EF4-FFF2-40B4-BE49-F238E27FC236}">
                <a16:creationId xmlns="" xmlns:a16="http://schemas.microsoft.com/office/drawing/2014/main" id="{87DC002D-CEEB-457A-A9D4-E7F787CB1954}"/>
              </a:ext>
            </a:extLst>
          </p:cNvPr>
          <p:cNvPicPr>
            <a:picLocks noChangeAspect="1"/>
          </p:cNvPicPr>
          <p:nvPr/>
        </p:nvPicPr>
        <p:blipFill>
          <a:blip r:embed="rId4"/>
          <a:stretch>
            <a:fillRect/>
          </a:stretch>
        </p:blipFill>
        <p:spPr>
          <a:xfrm>
            <a:off x="3026000" y="500836"/>
            <a:ext cx="2752795" cy="3087759"/>
          </a:xfrm>
          <a:prstGeom prst="rect">
            <a:avLst/>
          </a:prstGeom>
        </p:spPr>
      </p:pic>
      <p:pic>
        <p:nvPicPr>
          <p:cNvPr id="8" name="Image 7">
            <a:extLst>
              <a:ext uri="{FF2B5EF4-FFF2-40B4-BE49-F238E27FC236}">
                <a16:creationId xmlns="" xmlns:a16="http://schemas.microsoft.com/office/drawing/2014/main" id="{759C6B8A-F911-4100-B6BC-FF5FFD5B9B02}"/>
              </a:ext>
            </a:extLst>
          </p:cNvPr>
          <p:cNvPicPr>
            <a:picLocks noChangeAspect="1"/>
          </p:cNvPicPr>
          <p:nvPr/>
        </p:nvPicPr>
        <p:blipFill>
          <a:blip r:embed="rId5"/>
          <a:stretch>
            <a:fillRect/>
          </a:stretch>
        </p:blipFill>
        <p:spPr>
          <a:xfrm>
            <a:off x="7582199" y="180754"/>
            <a:ext cx="3490597" cy="2633814"/>
          </a:xfrm>
          <a:prstGeom prst="rect">
            <a:avLst/>
          </a:prstGeom>
          <a:ln w="28575">
            <a:solidFill>
              <a:schemeClr val="tx1"/>
            </a:solidFill>
          </a:ln>
        </p:spPr>
      </p:pic>
      <p:sp>
        <p:nvSpPr>
          <p:cNvPr id="9" name="Flèche : droite 8">
            <a:extLst>
              <a:ext uri="{FF2B5EF4-FFF2-40B4-BE49-F238E27FC236}">
                <a16:creationId xmlns="" xmlns:a16="http://schemas.microsoft.com/office/drawing/2014/main" id="{B8C1AB22-0B0B-49D8-8EBD-F3E7815F1865}"/>
              </a:ext>
            </a:extLst>
          </p:cNvPr>
          <p:cNvSpPr/>
          <p:nvPr/>
        </p:nvSpPr>
        <p:spPr>
          <a:xfrm rot="967558">
            <a:off x="4294438" y="518761"/>
            <a:ext cx="3078367" cy="20526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8" name="Flèche : droite 17">
            <a:extLst>
              <a:ext uri="{FF2B5EF4-FFF2-40B4-BE49-F238E27FC236}">
                <a16:creationId xmlns="" xmlns:a16="http://schemas.microsoft.com/office/drawing/2014/main" id="{4011C487-47A6-4F88-9B90-21704DB95E57}"/>
              </a:ext>
            </a:extLst>
          </p:cNvPr>
          <p:cNvSpPr/>
          <p:nvPr/>
        </p:nvSpPr>
        <p:spPr>
          <a:xfrm rot="20398151">
            <a:off x="5904004" y="1210422"/>
            <a:ext cx="1442588" cy="22066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pic>
        <p:nvPicPr>
          <p:cNvPr id="12" name="Image 11">
            <a:extLst>
              <a:ext uri="{FF2B5EF4-FFF2-40B4-BE49-F238E27FC236}">
                <a16:creationId xmlns="" xmlns:a16="http://schemas.microsoft.com/office/drawing/2014/main" id="{3A86EFDA-AE66-43F9-A51C-CB36610EA042}"/>
              </a:ext>
            </a:extLst>
          </p:cNvPr>
          <p:cNvPicPr>
            <a:picLocks noChangeAspect="1"/>
          </p:cNvPicPr>
          <p:nvPr/>
        </p:nvPicPr>
        <p:blipFill>
          <a:blip r:embed="rId6"/>
          <a:stretch>
            <a:fillRect/>
          </a:stretch>
        </p:blipFill>
        <p:spPr>
          <a:xfrm>
            <a:off x="5778795" y="3766717"/>
            <a:ext cx="5722960" cy="298895"/>
          </a:xfrm>
          <a:prstGeom prst="rect">
            <a:avLst/>
          </a:prstGeom>
          <a:ln w="28575">
            <a:solidFill>
              <a:schemeClr val="tx1"/>
            </a:solidFill>
          </a:ln>
        </p:spPr>
      </p:pic>
      <p:pic>
        <p:nvPicPr>
          <p:cNvPr id="16" name="Image 15">
            <a:extLst>
              <a:ext uri="{FF2B5EF4-FFF2-40B4-BE49-F238E27FC236}">
                <a16:creationId xmlns="" xmlns:a16="http://schemas.microsoft.com/office/drawing/2014/main" id="{FB62E8A1-179C-400C-B64B-8597EE3438EF}"/>
              </a:ext>
            </a:extLst>
          </p:cNvPr>
          <p:cNvPicPr>
            <a:picLocks noChangeAspect="1"/>
          </p:cNvPicPr>
          <p:nvPr/>
        </p:nvPicPr>
        <p:blipFill>
          <a:blip r:embed="rId7"/>
          <a:stretch>
            <a:fillRect/>
          </a:stretch>
        </p:blipFill>
        <p:spPr>
          <a:xfrm>
            <a:off x="4732018" y="4475505"/>
            <a:ext cx="5700362" cy="1916562"/>
          </a:xfrm>
          <a:prstGeom prst="rect">
            <a:avLst/>
          </a:prstGeom>
          <a:ln w="28575">
            <a:solidFill>
              <a:schemeClr val="tx1"/>
            </a:solidFill>
          </a:ln>
        </p:spPr>
      </p:pic>
      <p:sp>
        <p:nvSpPr>
          <p:cNvPr id="21" name="Flèche : gauche 20">
            <a:extLst>
              <a:ext uri="{FF2B5EF4-FFF2-40B4-BE49-F238E27FC236}">
                <a16:creationId xmlns="" xmlns:a16="http://schemas.microsoft.com/office/drawing/2014/main" id="{757893D9-EC2A-40D0-A506-2179D82C2654}"/>
              </a:ext>
            </a:extLst>
          </p:cNvPr>
          <p:cNvSpPr/>
          <p:nvPr/>
        </p:nvSpPr>
        <p:spPr>
          <a:xfrm>
            <a:off x="3405638" y="4901609"/>
            <a:ext cx="1163673" cy="211446"/>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609657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BED77A54-4E24-4803-B41C-9C7FADE16F70}"/>
              </a:ext>
            </a:extLst>
          </p:cNvPr>
          <p:cNvSpPr>
            <a:spLocks noGrp="1"/>
          </p:cNvSpPr>
          <p:nvPr>
            <p:ph sz="quarter" idx="13"/>
          </p:nvPr>
        </p:nvSpPr>
        <p:spPr>
          <a:xfrm>
            <a:off x="303028" y="231886"/>
            <a:ext cx="5948915" cy="5060728"/>
          </a:xfrm>
        </p:spPr>
        <p:txBody>
          <a:bodyPr>
            <a:normAutofit lnSpcReduction="10000"/>
          </a:bodyPr>
          <a:lstStyle/>
          <a:p>
            <a:pPr algn="just">
              <a:spcBef>
                <a:spcPts val="0"/>
              </a:spcBef>
              <a:buSzPct val="110000"/>
              <a:buFont typeface="Wingdings" panose="05000000000000000000" pitchFamily="2" charset="2"/>
              <a:buChar char="q"/>
            </a:pPr>
            <a:r>
              <a:rPr lang="fr-FR" sz="1400" b="1" u="sng" cap="none" dirty="0">
                <a:latin typeface="Arial" panose="020B0604020202020204" pitchFamily="34" charset="0"/>
                <a:cs typeface="Arial" panose="020B0604020202020204" pitchFamily="34" charset="0"/>
              </a:rPr>
              <a:t>Pour ceux qui veulent conserver un ou des documents sur leur ordinateur, il faut employer la technique du « copié/collé » à partir du dossier ou sur le titre du document.</a:t>
            </a:r>
            <a:endParaRPr lang="fr-FR" sz="1400" cap="none" dirty="0">
              <a:latin typeface="Arial" panose="020B0604020202020204" pitchFamily="34" charset="0"/>
              <a:cs typeface="Arial" panose="020B0604020202020204" pitchFamily="34" charset="0"/>
            </a:endParaRPr>
          </a:p>
          <a:p>
            <a:pPr marL="0" indent="0" algn="just">
              <a:spcBef>
                <a:spcPts val="0"/>
              </a:spcBef>
              <a:buNone/>
            </a:pPr>
            <a:r>
              <a:rPr lang="fr-FR" sz="1400" cap="none" dirty="0">
                <a:latin typeface="Arial" panose="020B0604020202020204" pitchFamily="34" charset="0"/>
                <a:cs typeface="Arial" panose="020B0604020202020204" pitchFamily="34" charset="0"/>
              </a:rPr>
              <a:t>NE SURTOUT PAS FAIRE COUPER/COLLER, sinon cela supprime tout le dossier de la Dropbox</a:t>
            </a:r>
            <a:r>
              <a:rPr lang="fr-FR" sz="1400" cap="none" baseline="30000" dirty="0">
                <a:latin typeface="Arial" panose="020B0604020202020204" pitchFamily="34" charset="0"/>
                <a:cs typeface="Arial" panose="020B0604020202020204" pitchFamily="34" charset="0"/>
              </a:rPr>
              <a:t>©</a:t>
            </a:r>
            <a:r>
              <a:rPr lang="fr-FR" sz="1400" cap="none" dirty="0">
                <a:latin typeface="Arial" panose="020B0604020202020204" pitchFamily="34" charset="0"/>
                <a:cs typeface="Arial" panose="020B0604020202020204" pitchFamily="34" charset="0"/>
              </a:rPr>
              <a:t> et prive donc les collègues.</a:t>
            </a:r>
          </a:p>
          <a:p>
            <a:pPr marL="0" indent="0" algn="just">
              <a:spcBef>
                <a:spcPts val="0"/>
              </a:spcBef>
              <a:buNone/>
            </a:pPr>
            <a:endParaRPr lang="fr-FR" sz="1400" cap="none" dirty="0">
              <a:latin typeface="Arial" panose="020B0604020202020204" pitchFamily="34" charset="0"/>
              <a:cs typeface="Arial" panose="020B0604020202020204" pitchFamily="34" charset="0"/>
            </a:endParaRPr>
          </a:p>
          <a:p>
            <a:pPr algn="just">
              <a:spcBef>
                <a:spcPts val="0"/>
              </a:spcBef>
              <a:buSzPct val="110000"/>
              <a:buFont typeface="Wingdings" panose="05000000000000000000" pitchFamily="2" charset="2"/>
              <a:buChar char="q"/>
            </a:pPr>
            <a:r>
              <a:rPr lang="fr-FR" sz="1400" cap="none" dirty="0">
                <a:latin typeface="Arial" panose="020B0604020202020204" pitchFamily="34" charset="0"/>
                <a:cs typeface="Arial" panose="020B0604020202020204" pitchFamily="34" charset="0"/>
              </a:rPr>
              <a:t>Ou alors ouvrir un document et soit faire « télécharger », soit faire « enregistrer sous ».</a:t>
            </a:r>
          </a:p>
          <a:p>
            <a:pPr marL="0" indent="0" algn="just">
              <a:spcBef>
                <a:spcPts val="0"/>
              </a:spcBef>
              <a:buNone/>
            </a:pPr>
            <a:r>
              <a:rPr lang="fr-FR" sz="1400" cap="none" dirty="0">
                <a:latin typeface="Arial" panose="020B0604020202020204" pitchFamily="34" charset="0"/>
                <a:cs typeface="Arial" panose="020B0604020202020204" pitchFamily="34" charset="0"/>
              </a:rPr>
              <a:t>L’espace de stockage est plein à l’heure actuelle. Un temps va être laissé pour que chacun ait le temps de se rendre sur le site. </a:t>
            </a:r>
            <a:r>
              <a:rPr lang="fr-FR" sz="1400" u="sng" cap="none" dirty="0">
                <a:latin typeface="Arial" panose="020B0604020202020204" pitchFamily="34" charset="0"/>
                <a:cs typeface="Arial" panose="020B0604020202020204" pitchFamily="34" charset="0"/>
              </a:rPr>
              <a:t>A partir des vacances de février, le ménage sera fait pour libérer de l’espace.</a:t>
            </a:r>
            <a:r>
              <a:rPr lang="fr-FR" sz="1400" cap="none" dirty="0">
                <a:latin typeface="Arial" panose="020B0604020202020204" pitchFamily="34" charset="0"/>
                <a:cs typeface="Arial" panose="020B0604020202020204" pitchFamily="34" charset="0"/>
              </a:rPr>
              <a:t> </a:t>
            </a:r>
          </a:p>
          <a:p>
            <a:pPr marL="0" indent="0" algn="just">
              <a:spcBef>
                <a:spcPts val="0"/>
              </a:spcBef>
              <a:buNone/>
            </a:pPr>
            <a:endParaRPr lang="fr-FR" sz="1400" dirty="0"/>
          </a:p>
          <a:p>
            <a:pPr algn="just">
              <a:lnSpc>
                <a:spcPct val="100000"/>
              </a:lnSpc>
              <a:spcBef>
                <a:spcPts val="0"/>
              </a:spcBef>
              <a:buFont typeface="Courier New" panose="02070309020205020404" pitchFamily="49" charset="0"/>
              <a:buChar char="o"/>
            </a:pPr>
            <a:endParaRPr lang="fr-FR" sz="1400" cap="none" dirty="0">
              <a:latin typeface="Arial" panose="020B0604020202020204" pitchFamily="34" charset="0"/>
            </a:endParaRPr>
          </a:p>
          <a:p>
            <a:pPr algn="just">
              <a:lnSpc>
                <a:spcPct val="100000"/>
              </a:lnSpc>
              <a:spcBef>
                <a:spcPts val="0"/>
              </a:spcBef>
              <a:buFont typeface="Courier New" panose="02070309020205020404" pitchFamily="49" charset="0"/>
              <a:buChar char="o"/>
            </a:pPr>
            <a:r>
              <a:rPr lang="fr-FR" sz="1400" cap="none" dirty="0">
                <a:latin typeface="Arial" panose="020B0604020202020204" pitchFamily="34" charset="0"/>
              </a:rPr>
              <a:t>Lorsque l’on vient alimenter, il convient de bien nommer son fichier pour que l’on repère vite sa provenance, le thème concerné et l’année de mise en œuvre. On peut indiquer aussi par ex : « CVL </a:t>
            </a:r>
            <a:r>
              <a:rPr lang="fr-FR" sz="1400" cap="none" dirty="0" err="1">
                <a:latin typeface="Arial" panose="020B0604020202020204" pitchFamily="34" charset="0"/>
              </a:rPr>
              <a:t>Friville</a:t>
            </a:r>
            <a:r>
              <a:rPr lang="fr-FR" sz="1400" cap="none" dirty="0">
                <a:latin typeface="Arial" panose="020B0604020202020204" pitchFamily="34" charset="0"/>
              </a:rPr>
              <a:t> », etc.</a:t>
            </a:r>
          </a:p>
          <a:p>
            <a:pPr marL="0" indent="0" algn="just">
              <a:lnSpc>
                <a:spcPct val="100000"/>
              </a:lnSpc>
              <a:spcBef>
                <a:spcPts val="0"/>
              </a:spcBef>
              <a:buNone/>
            </a:pPr>
            <a:endParaRPr lang="fr-FR" sz="1400" cap="none" dirty="0">
              <a:latin typeface="Arial" panose="020B0604020202020204" pitchFamily="34" charset="0"/>
            </a:endParaRPr>
          </a:p>
          <a:p>
            <a:pPr algn="just">
              <a:lnSpc>
                <a:spcPct val="100000"/>
              </a:lnSpc>
              <a:spcBef>
                <a:spcPts val="0"/>
              </a:spcBef>
              <a:buFont typeface="Courier New" panose="02070309020205020404" pitchFamily="49" charset="0"/>
              <a:buChar char="o"/>
            </a:pPr>
            <a:r>
              <a:rPr lang="fr-FR" sz="1400" cap="none" dirty="0">
                <a:latin typeface="Arial" panose="020B0604020202020204" pitchFamily="34" charset="0"/>
              </a:rPr>
              <a:t>Il est intéressant lorsque l’on indique un projet, de donner des informations chiffrées : dépenses, temps, etc. pour permettre de guider les collègues à trouver les informations qui rendent le projet plus rapidement accessible. Voir par exemple la fiche projet « parcours fiche valeurs de la République.docx »</a:t>
            </a:r>
          </a:p>
        </p:txBody>
      </p:sp>
      <p:pic>
        <p:nvPicPr>
          <p:cNvPr id="5" name="Espace réservé du contenu 4">
            <a:extLst>
              <a:ext uri="{FF2B5EF4-FFF2-40B4-BE49-F238E27FC236}">
                <a16:creationId xmlns="" xmlns:a16="http://schemas.microsoft.com/office/drawing/2014/main" id="{4AA40FA9-8586-4BBC-B1C1-772DBC45E6FD}"/>
              </a:ext>
            </a:extLst>
          </p:cNvPr>
          <p:cNvPicPr>
            <a:picLocks noGrp="1" noChangeAspect="1"/>
          </p:cNvPicPr>
          <p:nvPr>
            <p:ph sz="quarter" idx="14"/>
          </p:nvPr>
        </p:nvPicPr>
        <p:blipFill>
          <a:blip r:embed="rId2"/>
          <a:stretch>
            <a:fillRect/>
          </a:stretch>
        </p:blipFill>
        <p:spPr>
          <a:xfrm>
            <a:off x="7091711" y="149225"/>
            <a:ext cx="3869923" cy="5226050"/>
          </a:xfrm>
        </p:spPr>
      </p:pic>
    </p:spTree>
    <p:extLst>
      <p:ext uri="{BB962C8B-B14F-4D97-AF65-F5344CB8AC3E}">
        <p14:creationId xmlns="" xmlns:p14="http://schemas.microsoft.com/office/powerpoint/2010/main" val="1788572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FE857EC-8C24-431A-97CC-60DD62CCF61D}"/>
              </a:ext>
            </a:extLst>
          </p:cNvPr>
          <p:cNvSpPr>
            <a:spLocks noGrp="1"/>
          </p:cNvSpPr>
          <p:nvPr>
            <p:ph type="title"/>
          </p:nvPr>
        </p:nvSpPr>
        <p:spPr>
          <a:xfrm>
            <a:off x="685800" y="149690"/>
            <a:ext cx="10396882" cy="678816"/>
          </a:xfrm>
        </p:spPr>
        <p:txBody>
          <a:bodyPr>
            <a:noAutofit/>
          </a:bodyPr>
          <a:lstStyle/>
          <a:p>
            <a:pPr>
              <a:lnSpc>
                <a:spcPct val="100000"/>
              </a:lnSpc>
            </a:pPr>
            <a:r>
              <a:rPr lang="fr-FR" sz="4000" b="1" u="sng" cap="none" dirty="0"/>
              <a:t>Réunion CVL-CVC pour l’année </a:t>
            </a:r>
            <a:r>
              <a:rPr lang="fr-FR" sz="4000" b="1" u="sng" cap="none" dirty="0" smtClean="0"/>
              <a:t>2017-2018 </a:t>
            </a:r>
            <a:endParaRPr lang="fr-FR" sz="4000" b="1" u="sng" cap="none" dirty="0"/>
          </a:p>
        </p:txBody>
      </p:sp>
      <p:sp>
        <p:nvSpPr>
          <p:cNvPr id="3" name="Espace réservé du contenu 2">
            <a:extLst>
              <a:ext uri="{FF2B5EF4-FFF2-40B4-BE49-F238E27FC236}">
                <a16:creationId xmlns="" xmlns:a16="http://schemas.microsoft.com/office/drawing/2014/main" id="{CC4C5E5E-FF71-49B5-8712-88450277E917}"/>
              </a:ext>
            </a:extLst>
          </p:cNvPr>
          <p:cNvSpPr>
            <a:spLocks noGrp="1"/>
          </p:cNvSpPr>
          <p:nvPr>
            <p:ph sz="quarter" idx="13"/>
          </p:nvPr>
        </p:nvSpPr>
        <p:spPr>
          <a:xfrm>
            <a:off x="148855" y="987994"/>
            <a:ext cx="11504427" cy="5125727"/>
          </a:xfrm>
        </p:spPr>
        <p:txBody>
          <a:bodyPr>
            <a:noAutofit/>
          </a:bodyPr>
          <a:lstStyle/>
          <a:p>
            <a:pPr marL="0" indent="0" algn="just">
              <a:lnSpc>
                <a:spcPct val="100000"/>
              </a:lnSpc>
              <a:spcBef>
                <a:spcPts val="0"/>
              </a:spcBef>
              <a:buNone/>
            </a:pPr>
            <a:r>
              <a:rPr lang="fr-FR" sz="1400" cap="none" dirty="0">
                <a:latin typeface="Arial" panose="020B0604020202020204" pitchFamily="34" charset="0"/>
                <a:cs typeface="Arial" panose="020B0604020202020204" pitchFamily="34" charset="0"/>
              </a:rPr>
              <a:t>Distribution du document autour du concours. 5 CVL sur le bassin</a:t>
            </a:r>
            <a:r>
              <a:rPr lang="fr-FR" sz="1400" cap="none" dirty="0" smtClean="0">
                <a:latin typeface="Arial" panose="020B0604020202020204" pitchFamily="34" charset="0"/>
                <a:cs typeface="Arial" panose="020B0604020202020204" pitchFamily="34" charset="0"/>
              </a:rPr>
              <a:t>. (conférer documents joints)</a:t>
            </a:r>
            <a:endParaRPr lang="fr-FR" sz="1400" cap="none" dirty="0">
              <a:latin typeface="Arial" panose="020B0604020202020204" pitchFamily="34" charset="0"/>
              <a:cs typeface="Arial" panose="020B0604020202020204" pitchFamily="34" charset="0"/>
            </a:endParaRPr>
          </a:p>
          <a:p>
            <a:pPr marL="0" indent="0" algn="just">
              <a:lnSpc>
                <a:spcPct val="100000"/>
              </a:lnSpc>
              <a:spcBef>
                <a:spcPts val="0"/>
              </a:spcBef>
              <a:buNone/>
            </a:pPr>
            <a:r>
              <a:rPr lang="fr-FR" sz="1400" cap="none" dirty="0">
                <a:latin typeface="Arial" panose="020B0604020202020204" pitchFamily="34" charset="0"/>
                <a:cs typeface="Arial" panose="020B0604020202020204" pitchFamily="34" charset="0"/>
              </a:rPr>
              <a:t>Un projet commun sur l’égalité des droits Hommes-Femmes est proposé pour le 18 janvier 2018.</a:t>
            </a:r>
          </a:p>
          <a:p>
            <a:pPr marL="0" indent="0" algn="just">
              <a:lnSpc>
                <a:spcPct val="100000"/>
              </a:lnSpc>
              <a:spcBef>
                <a:spcPts val="0"/>
              </a:spcBef>
              <a:buNone/>
            </a:pPr>
            <a:r>
              <a:rPr lang="fr-FR" sz="1400" cap="none" dirty="0">
                <a:latin typeface="Arial" panose="020B0604020202020204" pitchFamily="34" charset="0"/>
                <a:cs typeface="Arial" panose="020B0604020202020204" pitchFamily="34" charset="0"/>
              </a:rPr>
              <a:t>13h30 réunion auditorium.</a:t>
            </a:r>
          </a:p>
          <a:p>
            <a:pPr marL="0" indent="0" algn="just">
              <a:lnSpc>
                <a:spcPct val="100000"/>
              </a:lnSpc>
              <a:spcBef>
                <a:spcPts val="0"/>
              </a:spcBef>
              <a:buNone/>
            </a:pPr>
            <a:r>
              <a:rPr lang="fr-FR" sz="1400" cap="none" dirty="0">
                <a:latin typeface="Arial" panose="020B0604020202020204" pitchFamily="34" charset="0"/>
                <a:cs typeface="Arial" panose="020B0604020202020204" pitchFamily="34" charset="0"/>
              </a:rPr>
              <a:t>14h CVL avec « ses CVC de recrutement » vont se rassembler pour travailler en commun.</a:t>
            </a:r>
          </a:p>
          <a:p>
            <a:pPr marL="0" indent="0" algn="just">
              <a:lnSpc>
                <a:spcPct val="100000"/>
              </a:lnSpc>
              <a:spcBef>
                <a:spcPts val="0"/>
              </a:spcBef>
              <a:buNone/>
            </a:pPr>
            <a:endParaRPr lang="fr-FR" sz="1400" cap="none" dirty="0">
              <a:latin typeface="Arial" panose="020B0604020202020204" pitchFamily="34" charset="0"/>
              <a:cs typeface="Arial" panose="020B0604020202020204" pitchFamily="34" charset="0"/>
            </a:endParaRPr>
          </a:p>
          <a:p>
            <a:pPr marL="0" indent="0" algn="just">
              <a:lnSpc>
                <a:spcPct val="100000"/>
              </a:lnSpc>
              <a:spcBef>
                <a:spcPts val="0"/>
              </a:spcBef>
              <a:buNone/>
            </a:pPr>
            <a:r>
              <a:rPr lang="fr-FR" sz="1400" cap="none" dirty="0">
                <a:latin typeface="Arial" panose="020B0604020202020204" pitchFamily="34" charset="0"/>
                <a:cs typeface="Arial" panose="020B0604020202020204" pitchFamily="34" charset="0"/>
              </a:rPr>
              <a:t>Concours avec des bons d’achat pour l’établissement. Les prix seront remis aux CVC et CVL gagnants. Le financement se fait par les fonds alloués en vue de ce projet (fond pour les projets de vie lycéenne) et éventuellement par les lycées (si besoin d’un complément), les CVC n’ayant pas d’argent.</a:t>
            </a:r>
          </a:p>
          <a:p>
            <a:pPr marL="0" indent="0" algn="just">
              <a:lnSpc>
                <a:spcPct val="100000"/>
              </a:lnSpc>
              <a:spcBef>
                <a:spcPts val="0"/>
              </a:spcBef>
              <a:buNone/>
            </a:pPr>
            <a:r>
              <a:rPr lang="fr-FR" sz="1400" cap="none" dirty="0">
                <a:latin typeface="Arial" panose="020B0604020202020204" pitchFamily="34" charset="0"/>
                <a:cs typeface="Arial" panose="020B0604020202020204" pitchFamily="34" charset="0"/>
              </a:rPr>
              <a:t>Un courrier de Mme le Recteur sera transmis aux chefs d’établissement pour permettre la participation à cette réunion, et les référents vont en recevoir un également de la DAVL. Il n’y aura pas de convocation.</a:t>
            </a:r>
          </a:p>
          <a:p>
            <a:pPr marL="0" indent="0" algn="just">
              <a:lnSpc>
                <a:spcPct val="100000"/>
              </a:lnSpc>
              <a:spcBef>
                <a:spcPts val="0"/>
              </a:spcBef>
              <a:buNone/>
            </a:pPr>
            <a:r>
              <a:rPr lang="fr-FR" sz="1400" cap="none" dirty="0">
                <a:latin typeface="Arial" panose="020B0604020202020204" pitchFamily="34" charset="0"/>
                <a:cs typeface="Arial" panose="020B0604020202020204" pitchFamily="34" charset="0"/>
              </a:rPr>
              <a:t>Chaque établissement va venir avec 1 ou 2 représentants du CVC/CVL qui vont se faire les relais dans leurs propres établissements. Il est possible d’en accueillir plus mais cela va dépendre des moyens des établissements qui se déplacent.</a:t>
            </a:r>
          </a:p>
          <a:p>
            <a:pPr marL="0" indent="0" algn="just">
              <a:lnSpc>
                <a:spcPct val="100000"/>
              </a:lnSpc>
              <a:spcBef>
                <a:spcPts val="0"/>
              </a:spcBef>
              <a:buNone/>
            </a:pPr>
            <a:r>
              <a:rPr lang="fr-FR" sz="1400" cap="none" dirty="0">
                <a:latin typeface="Arial" panose="020B0604020202020204" pitchFamily="34" charset="0"/>
                <a:cs typeface="Arial" panose="020B0604020202020204" pitchFamily="34" charset="0"/>
              </a:rPr>
              <a:t>Un dossier est disponible dans la Dropbox sur l’égalité Garçons-Filles.</a:t>
            </a:r>
          </a:p>
          <a:p>
            <a:pPr marL="0" indent="0" algn="just">
              <a:lnSpc>
                <a:spcPct val="100000"/>
              </a:lnSpc>
              <a:spcBef>
                <a:spcPts val="0"/>
              </a:spcBef>
              <a:buNone/>
            </a:pPr>
            <a:endParaRPr lang="fr-FR" sz="1400" cap="none" dirty="0">
              <a:latin typeface="Arial" panose="020B0604020202020204" pitchFamily="34" charset="0"/>
              <a:cs typeface="Arial" panose="020B0604020202020204" pitchFamily="34" charset="0"/>
            </a:endParaRPr>
          </a:p>
          <a:p>
            <a:pPr marL="0" indent="0" algn="just">
              <a:lnSpc>
                <a:spcPct val="100000"/>
              </a:lnSpc>
              <a:spcBef>
                <a:spcPts val="0"/>
              </a:spcBef>
              <a:buNone/>
            </a:pPr>
            <a:r>
              <a:rPr lang="fr-FR" sz="1400" cap="none" dirty="0">
                <a:latin typeface="Arial" panose="020B0604020202020204" pitchFamily="34" charset="0"/>
                <a:cs typeface="Arial" panose="020B0604020202020204" pitchFamily="34" charset="0"/>
              </a:rPr>
              <a:t>Qui est référent ? En collège quand il n’y a qu’1 CPE, c’est automatiquement lui ; en lycée il peut y en avoir plusieurs s’il y a un LP et un LGT, sinon c’est l’un des CPE qui a été nommé référent.</a:t>
            </a:r>
          </a:p>
          <a:p>
            <a:pPr marL="0" indent="0" algn="just">
              <a:lnSpc>
                <a:spcPct val="100000"/>
              </a:lnSpc>
              <a:spcBef>
                <a:spcPts val="0"/>
              </a:spcBef>
              <a:buNone/>
            </a:pPr>
            <a:r>
              <a:rPr lang="fr-FR" sz="1400" i="1" cap="none" dirty="0">
                <a:latin typeface="Arial" panose="020B0604020202020204" pitchFamily="34" charset="0"/>
                <a:cs typeface="Arial" panose="020B0604020202020204" pitchFamily="34" charset="0"/>
              </a:rPr>
              <a:t>Il serait intéressant que les référents CVC remontent cette information : comment les élèves se sont sentis attirés pour être membres du CVC ?</a:t>
            </a:r>
            <a:endParaRPr lang="fr-FR" sz="1400" cap="none" dirty="0">
              <a:latin typeface="Arial" panose="020B0604020202020204" pitchFamily="34" charset="0"/>
              <a:cs typeface="Arial" panose="020B0604020202020204" pitchFamily="34" charset="0"/>
            </a:endParaRPr>
          </a:p>
          <a:p>
            <a:pPr marL="0" indent="0" algn="just">
              <a:lnSpc>
                <a:spcPct val="100000"/>
              </a:lnSpc>
              <a:spcBef>
                <a:spcPts val="0"/>
              </a:spcBef>
              <a:buNone/>
            </a:pPr>
            <a:endParaRPr lang="fr-FR" sz="1400" cap="none" dirty="0">
              <a:latin typeface="Arial" panose="020B0604020202020204" pitchFamily="34" charset="0"/>
              <a:cs typeface="Arial" panose="020B0604020202020204" pitchFamily="34" charset="0"/>
            </a:endParaRPr>
          </a:p>
          <a:p>
            <a:pPr marL="0" indent="0" algn="just">
              <a:lnSpc>
                <a:spcPct val="100000"/>
              </a:lnSpc>
              <a:spcBef>
                <a:spcPts val="0"/>
              </a:spcBef>
              <a:buNone/>
            </a:pPr>
            <a:r>
              <a:rPr lang="fr-FR" sz="1400" cap="none" dirty="0">
                <a:latin typeface="Arial" panose="020B0604020202020204" pitchFamily="34" charset="0"/>
                <a:cs typeface="Arial" panose="020B0604020202020204" pitchFamily="34" charset="0"/>
              </a:rPr>
              <a:t>Election CVL : par moitié chaque année, donc il reste toujours 5 élèves de l’année antérieure et 5 élèves nouvellement arrivés. Ce roulement est pratique. C’est le cas en lycée, il semble que ce soit la façon dont les choses vont s’organiser également en collège.</a:t>
            </a:r>
          </a:p>
          <a:p>
            <a:pPr marL="0" indent="0" algn="just">
              <a:lnSpc>
                <a:spcPct val="100000"/>
              </a:lnSpc>
              <a:spcBef>
                <a:spcPts val="0"/>
              </a:spcBef>
              <a:buNone/>
            </a:pPr>
            <a:endParaRPr lang="fr-FR" sz="1400" cap="none" dirty="0">
              <a:latin typeface="Arial" panose="020B0604020202020204" pitchFamily="34" charset="0"/>
              <a:cs typeface="Arial" panose="020B0604020202020204" pitchFamily="34" charset="0"/>
            </a:endParaRPr>
          </a:p>
          <a:p>
            <a:pPr marL="0" indent="0" algn="just">
              <a:lnSpc>
                <a:spcPct val="100000"/>
              </a:lnSpc>
              <a:spcBef>
                <a:spcPts val="0"/>
              </a:spcBef>
              <a:buNone/>
            </a:pPr>
            <a:r>
              <a:rPr lang="fr-FR" sz="1400" cap="none" dirty="0">
                <a:latin typeface="Arial" panose="020B0604020202020204" pitchFamily="34" charset="0"/>
                <a:cs typeface="Arial" panose="020B0604020202020204" pitchFamily="34" charset="0"/>
              </a:rPr>
              <a:t>De plus en plus il apparait que des MDC se constituent ou s’initient. Un exemple et une formation serait à prévoir pour expliciter la chose.</a:t>
            </a:r>
          </a:p>
          <a:p>
            <a:pPr marL="0" indent="0" algn="just">
              <a:lnSpc>
                <a:spcPct val="100000"/>
              </a:lnSpc>
              <a:spcBef>
                <a:spcPts val="0"/>
              </a:spcBef>
              <a:buNone/>
            </a:pPr>
            <a:r>
              <a:rPr lang="fr-FR" sz="1400" cap="none" dirty="0">
                <a:solidFill>
                  <a:schemeClr val="bg1"/>
                </a:solidFill>
                <a:latin typeface="Arial" panose="020B0604020202020204" pitchFamily="34" charset="0"/>
                <a:cs typeface="Arial" panose="020B0604020202020204" pitchFamily="34" charset="0"/>
              </a:rPr>
              <a:t>Ayant ces instances en collège, cela simplifie les choses pour l’intégration en lycée. MDL et CVL sont deux choses différentes, même si des regroupements peuvent se faire sur certains projets. Il apparait qu’en collège, cela pourrait se faire également (CVC et MDC). Une formation pourrait se faire lors d’une des 2 réunions de bassin. Confirmation attendue. Mme Ferrera pourrait se joindre à Thierry pour cette explicitation.</a:t>
            </a:r>
          </a:p>
        </p:txBody>
      </p:sp>
    </p:spTree>
    <p:extLst>
      <p:ext uri="{BB962C8B-B14F-4D97-AF65-F5344CB8AC3E}">
        <p14:creationId xmlns="" xmlns:p14="http://schemas.microsoft.com/office/powerpoint/2010/main" val="1887237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6B365C1-3815-4D05-80F5-86D402BB7DD9}"/>
              </a:ext>
            </a:extLst>
          </p:cNvPr>
          <p:cNvSpPr>
            <a:spLocks noGrp="1"/>
          </p:cNvSpPr>
          <p:nvPr>
            <p:ph type="title"/>
          </p:nvPr>
        </p:nvSpPr>
        <p:spPr>
          <a:xfrm>
            <a:off x="685800" y="228600"/>
            <a:ext cx="10396882" cy="802757"/>
          </a:xfrm>
        </p:spPr>
        <p:txBody>
          <a:bodyPr>
            <a:normAutofit/>
          </a:bodyPr>
          <a:lstStyle/>
          <a:p>
            <a:pPr>
              <a:lnSpc>
                <a:spcPct val="100000"/>
              </a:lnSpc>
            </a:pPr>
            <a:r>
              <a:rPr lang="fr-FR" sz="4000" b="1" u="sng" cap="none" dirty="0"/>
              <a:t>Intervention de M. LEVEL, IA-IPR EVS</a:t>
            </a:r>
          </a:p>
        </p:txBody>
      </p:sp>
      <p:sp>
        <p:nvSpPr>
          <p:cNvPr id="3" name="Espace réservé du contenu 2">
            <a:extLst>
              <a:ext uri="{FF2B5EF4-FFF2-40B4-BE49-F238E27FC236}">
                <a16:creationId xmlns="" xmlns:a16="http://schemas.microsoft.com/office/drawing/2014/main" id="{0798FED5-D3E3-4935-BB68-254EF517960A}"/>
              </a:ext>
            </a:extLst>
          </p:cNvPr>
          <p:cNvSpPr>
            <a:spLocks noGrp="1"/>
          </p:cNvSpPr>
          <p:nvPr>
            <p:ph sz="quarter" idx="13"/>
          </p:nvPr>
        </p:nvSpPr>
        <p:spPr>
          <a:xfrm>
            <a:off x="685800" y="1031358"/>
            <a:ext cx="10394707" cy="5326912"/>
          </a:xfrm>
        </p:spPr>
        <p:txBody>
          <a:bodyPr>
            <a:noAutofit/>
          </a:bodyPr>
          <a:lstStyle/>
          <a:p>
            <a:pPr marL="0" indent="0" algn="just">
              <a:spcBef>
                <a:spcPts val="0"/>
              </a:spcBef>
              <a:buNone/>
            </a:pPr>
            <a:r>
              <a:rPr lang="fr-FR" sz="1400" cap="none" dirty="0">
                <a:latin typeface="Arial" panose="020B0604020202020204" pitchFamily="34" charset="0"/>
                <a:cs typeface="Arial" panose="020B0604020202020204" pitchFamily="34" charset="0"/>
              </a:rPr>
              <a:t>M. </a:t>
            </a:r>
            <a:r>
              <a:rPr lang="fr-FR" sz="1400" cap="none" dirty="0" err="1">
                <a:latin typeface="Arial" panose="020B0604020202020204" pitchFamily="34" charset="0"/>
                <a:cs typeface="Arial" panose="020B0604020202020204" pitchFamily="34" charset="0"/>
              </a:rPr>
              <a:t>Level</a:t>
            </a:r>
            <a:r>
              <a:rPr lang="fr-FR" sz="1400" cap="none" dirty="0">
                <a:latin typeface="Arial" panose="020B0604020202020204" pitchFamily="34" charset="0"/>
                <a:cs typeface="Arial" panose="020B0604020202020204" pitchFamily="34" charset="0"/>
              </a:rPr>
              <a:t> présente ses bons vœux à chacun et chacune</a:t>
            </a:r>
            <a:r>
              <a:rPr lang="fr-FR" sz="1400" cap="none" dirty="0" smtClean="0">
                <a:latin typeface="Arial" panose="020B0604020202020204" pitchFamily="34" charset="0"/>
                <a:cs typeface="Arial" panose="020B0604020202020204" pitchFamily="34" charset="0"/>
              </a:rPr>
              <a:t>. (conférer </a:t>
            </a:r>
            <a:r>
              <a:rPr lang="fr-FR" sz="1400" cap="none" dirty="0" err="1" smtClean="0">
                <a:latin typeface="Arial" panose="020B0604020202020204" pitchFamily="34" charset="0"/>
                <a:cs typeface="Arial" panose="020B0604020202020204" pitchFamily="34" charset="0"/>
              </a:rPr>
              <a:t>powerpoint</a:t>
            </a:r>
            <a:r>
              <a:rPr lang="fr-FR" sz="1400" cap="none" smtClean="0">
                <a:latin typeface="Arial" panose="020B0604020202020204" pitchFamily="34" charset="0"/>
                <a:cs typeface="Arial" panose="020B0604020202020204" pitchFamily="34" charset="0"/>
              </a:rPr>
              <a:t> joint)</a:t>
            </a:r>
            <a:endParaRPr lang="fr-FR" sz="1400" cap="none" dirty="0">
              <a:latin typeface="Arial" panose="020B0604020202020204" pitchFamily="34" charset="0"/>
              <a:cs typeface="Arial" panose="020B0604020202020204" pitchFamily="34" charset="0"/>
            </a:endParaRPr>
          </a:p>
          <a:p>
            <a:pPr marL="0" lvl="0" indent="0" algn="just">
              <a:spcBef>
                <a:spcPts val="0"/>
              </a:spcBef>
              <a:buNone/>
            </a:pPr>
            <a:endParaRPr lang="fr-FR" sz="1400" u="sng" cap="none" dirty="0">
              <a:latin typeface="Arial" panose="020B0604020202020204" pitchFamily="34" charset="0"/>
              <a:cs typeface="Arial" panose="020B0604020202020204" pitchFamily="34" charset="0"/>
            </a:endParaRPr>
          </a:p>
          <a:p>
            <a:pPr lvl="0" algn="just">
              <a:spcBef>
                <a:spcPts val="0"/>
              </a:spcBef>
              <a:buFont typeface="Courier New" panose="02070309020205020404" pitchFamily="49" charset="0"/>
              <a:buChar char="o"/>
            </a:pPr>
            <a:r>
              <a:rPr lang="fr-FR" sz="1400" u="sng" cap="none" dirty="0" err="1">
                <a:latin typeface="Arial" panose="020B0604020202020204" pitchFamily="34" charset="0"/>
                <a:cs typeface="Arial" panose="020B0604020202020204" pitchFamily="34" charset="0"/>
              </a:rPr>
              <a:t>Drobpox</a:t>
            </a:r>
            <a:r>
              <a:rPr lang="fr-FR" sz="1400" cap="none" dirty="0">
                <a:latin typeface="Arial" panose="020B0604020202020204" pitchFamily="34" charset="0"/>
                <a:cs typeface="Arial" panose="020B0604020202020204" pitchFamily="34" charset="0"/>
              </a:rPr>
              <a:t> : à poursuivre car véritablement un outil important d’échanges et de traces d’activités, de pistes de travail pour créer une dynamique.</a:t>
            </a:r>
          </a:p>
          <a:p>
            <a:pPr marL="0" indent="0" algn="just">
              <a:spcBef>
                <a:spcPts val="0"/>
              </a:spcBef>
              <a:buNone/>
            </a:pPr>
            <a:r>
              <a:rPr lang="fr-FR" sz="1400" cap="none" dirty="0">
                <a:latin typeface="Arial" panose="020B0604020202020204" pitchFamily="34" charset="0"/>
                <a:cs typeface="Arial" panose="020B0604020202020204" pitchFamily="34" charset="0"/>
              </a:rPr>
              <a:t> </a:t>
            </a:r>
          </a:p>
          <a:p>
            <a:pPr lvl="0" algn="just">
              <a:spcBef>
                <a:spcPts val="0"/>
              </a:spcBef>
              <a:buFont typeface="Courier New" panose="02070309020205020404" pitchFamily="49" charset="0"/>
              <a:buChar char="o"/>
            </a:pPr>
            <a:r>
              <a:rPr lang="fr-FR" sz="1400" u="sng" cap="none" dirty="0">
                <a:latin typeface="Arial" panose="020B0604020202020204" pitchFamily="34" charset="0"/>
                <a:cs typeface="Arial" panose="020B0604020202020204" pitchFamily="34" charset="0"/>
              </a:rPr>
              <a:t>Travail sur la MDC</a:t>
            </a:r>
            <a:r>
              <a:rPr lang="fr-FR" sz="1400" cap="none" dirty="0">
                <a:latin typeface="Arial" panose="020B0604020202020204" pitchFamily="34" charset="0"/>
                <a:cs typeface="Arial" panose="020B0604020202020204" pitchFamily="34" charset="0"/>
              </a:rPr>
              <a:t> : oui, avis favorable car la mise en place des CVC change les choses dans les établissements scolaires. </a:t>
            </a:r>
          </a:p>
          <a:p>
            <a:pPr marL="0" lvl="0" indent="0" algn="just">
              <a:spcBef>
                <a:spcPts val="0"/>
              </a:spcBef>
              <a:buNone/>
            </a:pPr>
            <a:r>
              <a:rPr lang="fr-FR" sz="1400" cap="none" dirty="0">
                <a:latin typeface="Arial" panose="020B0604020202020204" pitchFamily="34" charset="0"/>
                <a:cs typeface="Arial" panose="020B0604020202020204" pitchFamily="34" charset="0"/>
              </a:rPr>
              <a:t>Frémissement et amélioration du climat qui entraîne du mouvement dans une discussion adulte-enfant/élève.</a:t>
            </a:r>
          </a:p>
          <a:p>
            <a:pPr marL="0" indent="0" algn="just">
              <a:spcBef>
                <a:spcPts val="0"/>
              </a:spcBef>
              <a:buNone/>
            </a:pPr>
            <a:r>
              <a:rPr lang="fr-FR" sz="1400" cap="none" dirty="0">
                <a:latin typeface="Arial" panose="020B0604020202020204" pitchFamily="34" charset="0"/>
                <a:cs typeface="Arial" panose="020B0604020202020204" pitchFamily="34" charset="0"/>
              </a:rPr>
              <a:t>Manière d’approcher les problématiques de chacun. Partout les élèves veulent des bancs, c’est leur 1ère demande, il parait donc étrange que nous, adultes, n’y ayons pas pensé. Ils ont été capables de l’exprimer et les adultes ont pu l’entendre. C’est cela qui est intéressant. Cet échange et cette écouter mutuelle est essentielle dans nos établissements.</a:t>
            </a:r>
          </a:p>
          <a:p>
            <a:pPr marL="0" indent="0" algn="just">
              <a:spcBef>
                <a:spcPts val="0"/>
              </a:spcBef>
              <a:buNone/>
            </a:pPr>
            <a:r>
              <a:rPr lang="fr-FR" sz="1400" cap="none" dirty="0">
                <a:latin typeface="Arial" panose="020B0604020202020204" pitchFamily="34" charset="0"/>
                <a:cs typeface="Arial" panose="020B0604020202020204" pitchFamily="34" charset="0"/>
              </a:rPr>
              <a:t>Ce qui se focalise autour des bancs, c’est intéressant. En collège, souvent au début ce sont les 6èmes qui s’installent puis sont délogés par les 3èmes. Les 6èmes viennent taquiner les 3èmes pour retrouver leurs places, il y a donc des échanges verbaux pas toujours aimables. Des tensions entre niveaux de classe apparaissent alors. Un climat de cours qui aurait pu être serein, pour des raisons matérielles pas très compliquées, se dégrade alors que cela peut s’améliorer aisément.</a:t>
            </a:r>
          </a:p>
          <a:p>
            <a:pPr marL="0" indent="0" algn="just">
              <a:spcBef>
                <a:spcPts val="0"/>
              </a:spcBef>
              <a:buNone/>
            </a:pPr>
            <a:r>
              <a:rPr lang="fr-FR" sz="1400" cap="none" dirty="0">
                <a:latin typeface="Arial" panose="020B0604020202020204" pitchFamily="34" charset="0"/>
                <a:cs typeface="Arial" panose="020B0604020202020204" pitchFamily="34" charset="0"/>
              </a:rPr>
              <a:t>Lien nécessaire avec l’ensemble des instances (CVC, délégués, C.A, articulation d’une démocratie représentative avec une démocratie participative et la place que doit avoir l’élève qui a envie de faire quelque chose). Cette MDC et ce CVC sont un moyen de.</a:t>
            </a:r>
          </a:p>
          <a:p>
            <a:pPr marL="0" indent="0" algn="just">
              <a:spcBef>
                <a:spcPts val="0"/>
              </a:spcBef>
              <a:buNone/>
            </a:pPr>
            <a:r>
              <a:rPr lang="fr-FR" sz="1400" cap="none" dirty="0">
                <a:solidFill>
                  <a:schemeClr val="bg1"/>
                </a:solidFill>
                <a:latin typeface="Arial" panose="020B0604020202020204" pitchFamily="34" charset="0"/>
                <a:cs typeface="Arial" panose="020B0604020202020204" pitchFamily="34" charset="0"/>
              </a:rPr>
              <a:t>La réflexion sur la démocratie passe nécessairement par ce biais.</a:t>
            </a:r>
          </a:p>
          <a:p>
            <a:pPr marL="0" indent="0" algn="just">
              <a:spcBef>
                <a:spcPts val="0"/>
              </a:spcBef>
              <a:buNone/>
            </a:pPr>
            <a:r>
              <a:rPr lang="fr-FR" sz="1400" cap="none" dirty="0">
                <a:solidFill>
                  <a:schemeClr val="bg1"/>
                </a:solidFill>
                <a:latin typeface="Arial" panose="020B0604020202020204" pitchFamily="34" charset="0"/>
                <a:cs typeface="Arial" panose="020B0604020202020204" pitchFamily="34" charset="0"/>
              </a:rPr>
              <a:t>Avis donc très favorable, d’autant qu’il y a des aides sur les questions juridiques, financières, etc.</a:t>
            </a:r>
          </a:p>
        </p:txBody>
      </p:sp>
    </p:spTree>
    <p:extLst>
      <p:ext uri="{BB962C8B-B14F-4D97-AF65-F5344CB8AC3E}">
        <p14:creationId xmlns="" xmlns:p14="http://schemas.microsoft.com/office/powerpoint/2010/main" val="20909173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rand événement">
  <a:themeElements>
    <a:clrScheme name="Grand événem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Grand événem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and événem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TM04033927[[fn=Grand événement]]</Template>
  <TotalTime>257</TotalTime>
  <Words>296</Words>
  <Application>Microsoft Office PowerPoint</Application>
  <PresentationFormat>Personnalisé</PresentationFormat>
  <Paragraphs>181</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Grand événement</vt:lpstr>
      <vt:lpstr>Réunion de bassin  cpe Picardie-maritime</vt:lpstr>
      <vt:lpstr>PAF et réunions de bassin pour l’année 2017-2018</vt:lpstr>
      <vt:lpstr>Installer la Dropbox© en local sur son ordinateur</vt:lpstr>
      <vt:lpstr>Diapositive 4</vt:lpstr>
      <vt:lpstr>Installer la Dropbox© en local sur son ordinateur</vt:lpstr>
      <vt:lpstr>Diapositive 6</vt:lpstr>
      <vt:lpstr>Diapositive 7</vt:lpstr>
      <vt:lpstr>Réunion CVL-CVC pour l’année 2017-2018 </vt:lpstr>
      <vt:lpstr>Intervention de M. LEVEL, IA-IPR EVS</vt:lpstr>
      <vt:lpstr>Diapositive 10</vt:lpstr>
      <vt:lpstr>Diapositive 11</vt:lpstr>
      <vt:lpstr>Diapositive 12</vt:lpstr>
      <vt:lpstr>Diapositive 13</vt:lpstr>
      <vt:lpstr>Diapositive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de bassin  cpe Picardie-maritime</dc:title>
  <dc:creator>Marie Ec</dc:creator>
  <cp:lastModifiedBy>cpe1</cp:lastModifiedBy>
  <cp:revision>25</cp:revision>
  <dcterms:created xsi:type="dcterms:W3CDTF">2018-01-13T23:50:13Z</dcterms:created>
  <dcterms:modified xsi:type="dcterms:W3CDTF">2018-01-17T13:57:10Z</dcterms:modified>
</cp:coreProperties>
</file>