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23"/>
  </p:notesMasterIdLst>
  <p:handoutMasterIdLst>
    <p:handoutMasterId r:id="rId24"/>
  </p:handoutMasterIdLst>
  <p:sldIdLst>
    <p:sldId id="308" r:id="rId2"/>
    <p:sldId id="271" r:id="rId3"/>
    <p:sldId id="296" r:id="rId4"/>
    <p:sldId id="256" r:id="rId5"/>
    <p:sldId id="257" r:id="rId6"/>
    <p:sldId id="258" r:id="rId7"/>
    <p:sldId id="291" r:id="rId8"/>
    <p:sldId id="298" r:id="rId9"/>
    <p:sldId id="287" r:id="rId10"/>
    <p:sldId id="290" r:id="rId11"/>
    <p:sldId id="307" r:id="rId12"/>
    <p:sldId id="293" r:id="rId13"/>
    <p:sldId id="294" r:id="rId14"/>
    <p:sldId id="300" r:id="rId15"/>
    <p:sldId id="301" r:id="rId16"/>
    <p:sldId id="273" r:id="rId17"/>
    <p:sldId id="304" r:id="rId18"/>
    <p:sldId id="305" r:id="rId19"/>
    <p:sldId id="306" r:id="rId20"/>
    <p:sldId id="281" r:id="rId21"/>
    <p:sldId id="288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7" autoAdjust="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0"/>
    </p:cViewPr>
  </p:sorterViewPr>
  <p:notesViewPr>
    <p:cSldViewPr>
      <p:cViewPr varScale="1">
        <p:scale>
          <a:sx n="39" d="100"/>
          <a:sy n="39" d="100"/>
        </p:scale>
        <p:origin x="-21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00EE273-DF7A-4663-8FD9-B79B1E2D57E2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0909F-57EE-4659-B232-A590D2BC29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9D2803-9FB5-4E4B-BF63-E4DDAA7A74CC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780A0A-A736-4BAD-BA47-421E56B1A6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3B991-85DA-490A-A6F3-C6B2E1370F02}" type="slidenum">
              <a:rPr lang="fr-FR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A7EB-14D7-44A6-B23C-CA87FBBF9DDC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EB19-3F5A-4984-9B57-BF519B7A86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7C33-3A27-4783-8E61-D0FE807D02F7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CDC0-ECE3-4437-86A0-16DDC86347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830B-B5CE-4F65-B8FA-2FA6E9C951C7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A1C2-5857-4A9B-9D2F-F6E689499B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C0075-76B2-45E6-BD40-9079303FF33B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ECA8F-FED1-49DE-9ECD-8747148FAC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9A7D-FA8A-4D67-829D-F2872FED1D84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86890-A313-4069-9E88-102C897839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B362-CF0E-4FBA-A3A5-50F580226BD0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C4BA9-375C-44DE-AD5F-FFABD95256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6236-0B98-4517-9122-8EB383B4512B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98FA-8DE5-4D73-9AD9-54DDA5A163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67CF-F236-4658-8718-97AB7C1A9751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D090-8521-4D27-BF6D-A060E10B96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5DEE-FD37-4B63-81A5-23B6640FDB0C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2EC63-DFE0-4278-85B8-5DEDC7829B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28B2-D40A-4A33-BBF0-CF4D0C5BBCD5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BA76-5214-4DB9-BF92-110E4B21AF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CD1B-BB43-436A-B47E-2B08A36DA779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8B1D-388C-43C2-9CBB-5E7833006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508B8D9-521F-4C0E-9616-2989C0FB8E3B}" type="datetimeFigureOut">
              <a:rPr lang="fr-FR"/>
              <a:pPr>
                <a:defRPr/>
              </a:pPr>
              <a:t>20/03/2013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71EE8F4-070D-42F2-B874-42DD189F58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0" r:id="rId2"/>
    <p:sldLayoutId id="2147483938" r:id="rId3"/>
    <p:sldLayoutId id="2147483931" r:id="rId4"/>
    <p:sldLayoutId id="2147483932" r:id="rId5"/>
    <p:sldLayoutId id="2147483933" r:id="rId6"/>
    <p:sldLayoutId id="2147483934" r:id="rId7"/>
    <p:sldLayoutId id="2147483939" r:id="rId8"/>
    <p:sldLayoutId id="2147483940" r:id="rId9"/>
    <p:sldLayoutId id="2147483935" r:id="rId10"/>
    <p:sldLayoutId id="2147483936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L’évaluation des compétences Vie Scolaire :</a:t>
            </a:r>
            <a:endParaRPr lang="fr-FR" dirty="0"/>
          </a:p>
        </p:txBody>
      </p:sp>
      <p:sp>
        <p:nvSpPr>
          <p:cNvPr id="6147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Perspectives sur l’évaluation par les C.P.E.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323850" y="404813"/>
            <a:ext cx="8640763" cy="6119812"/>
          </a:xfrm>
          <a:prstGeom prst="rect">
            <a:avLst/>
          </a:prstGeom>
        </p:spPr>
        <p:txBody>
          <a:bodyPr/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Avec </a:t>
            </a:r>
            <a:r>
              <a:rPr lang="fr-FR" sz="3200" b="1" i="1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40 items </a:t>
            </a: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à renseigner pour </a:t>
            </a:r>
            <a:r>
              <a:rPr lang="fr-FR" sz="3200" b="1" i="1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chaque élève </a:t>
            </a: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et </a:t>
            </a:r>
            <a:r>
              <a:rPr lang="fr-FR" sz="3200" b="1" i="1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pour chaque trimestre</a:t>
            </a: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,  l’évaluation se trouve difficile voire impossible à faire.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Contrairement aux enseignants l’évaluation des compétences de Vie Scolaire se fait à la fin de chaque trimestre avant les conseils de classe. Sur n’importe quelle autre discipline l’évaluation se fait au fur et à mesure.</a:t>
            </a: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Cela n’a été possible à Chaulnes </a:t>
            </a:r>
            <a:r>
              <a:rPr lang="fr-FR" sz="320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que parce que </a:t>
            </a: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le collège a de petits effectifs et seulement 4 classes de 6</a:t>
            </a:r>
            <a:r>
              <a:rPr lang="fr-FR" sz="3200" baseline="300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ème</a:t>
            </a: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. </a:t>
            </a:r>
          </a:p>
          <a:p>
            <a:pPr algn="just" fontAlgn="auto">
              <a:spcAft>
                <a:spcPts val="0"/>
              </a:spcAft>
              <a:defRPr/>
            </a:pPr>
            <a:endParaRPr lang="fr-FR" sz="32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j-ea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fr-FR" sz="32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j-ea"/>
                <a:cs typeface="Arial" pitchFamily="34" charset="0"/>
              </a:rPr>
              <a:t>Alors une refonte de la grille s’imposait…</a:t>
            </a:r>
            <a:endParaRPr lang="fr-FR" sz="32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t 1"/>
          <p:cNvGraphicFramePr>
            <a:graphicFrameLocks noChangeAspect="1"/>
          </p:cNvGraphicFramePr>
          <p:nvPr/>
        </p:nvGraphicFramePr>
        <p:xfrm>
          <a:off x="250825" y="260350"/>
          <a:ext cx="8713788" cy="6337300"/>
        </p:xfrm>
        <a:graphic>
          <a:graphicData uri="http://schemas.openxmlformats.org/presentationml/2006/ole">
            <p:oleObj spid="_x0000_s16386" name="Feuille de calcul" r:id="rId3" imgW="8305763" imgH="7429390" progId="Excel.Sheet.8">
              <p:embed/>
            </p:oleObj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4213" y="404813"/>
            <a:ext cx="7991475" cy="609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Une grille allégée à vingt compétences clés: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sz="2000" dirty="0">
                <a:latin typeface="Arial" pitchFamily="34" charset="0"/>
              </a:rPr>
              <a:t>Plus simple d’utilisation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sz="2000" dirty="0">
                <a:latin typeface="Arial" pitchFamily="34" charset="0"/>
              </a:rPr>
              <a:t>Plus lisible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sz="2000" dirty="0">
                <a:latin typeface="Arial" pitchFamily="34" charset="0"/>
              </a:rPr>
              <a:t>Plus adaptée à une évaluation par trimestre</a:t>
            </a:r>
          </a:p>
          <a:p>
            <a:pPr>
              <a:defRPr/>
            </a:pPr>
            <a:endParaRPr lang="fr-FR" dirty="0">
              <a:latin typeface="Arial" pitchFamily="34" charset="0"/>
            </a:endParaRPr>
          </a:p>
          <a:p>
            <a:pPr>
              <a:defRPr/>
            </a:pPr>
            <a:r>
              <a:rPr lang="fr-FR" dirty="0">
                <a:latin typeface="Arial" pitchFamily="34" charset="0"/>
              </a:rPr>
              <a:t>Ceci a pour conséquence:</a:t>
            </a:r>
          </a:p>
          <a:p>
            <a:pPr>
              <a:defRPr/>
            </a:pP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La possibilité pour le CPE de laisser le professeur principal prendre le relais</a:t>
            </a:r>
          </a:p>
          <a:p>
            <a:pPr>
              <a:defRPr/>
            </a:pP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La possibilité pour le CPE de chiffrer l’évaluation en se construisant son propre </a:t>
            </a:r>
            <a:r>
              <a:rPr lang="fr-FR" dirty="0" err="1">
                <a:latin typeface="Arial" pitchFamily="34" charset="0"/>
              </a:rPr>
              <a:t>barême</a:t>
            </a: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La possibilité pour le CPE de proposer sa grille en autoévaluation à destination des élèves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La possibilité de relier la grille aux </a:t>
            </a:r>
            <a:r>
              <a:rPr lang="fr-FR" dirty="0">
                <a:latin typeface="Arial" pitchFamily="34" charset="0"/>
                <a:hlinkClick r:id="" action="ppaction://hlinkshowjump?jump=nextslide"/>
              </a:rPr>
              <a:t>vingt règles d’or </a:t>
            </a:r>
            <a:r>
              <a:rPr lang="fr-FR" dirty="0">
                <a:latin typeface="Arial" pitchFamily="34" charset="0"/>
              </a:rPr>
              <a:t>et les aborder dès les premiers jours de la rentrée des classes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fr-FR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Appréhender ainsi le fonctionnement du collège et les similitudes/différences avec l’école primaire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t 1"/>
          <p:cNvGraphicFramePr>
            <a:graphicFrameLocks noChangeAspect="1"/>
          </p:cNvGraphicFramePr>
          <p:nvPr/>
        </p:nvGraphicFramePr>
        <p:xfrm>
          <a:off x="1547813" y="190500"/>
          <a:ext cx="6192837" cy="6478588"/>
        </p:xfrm>
        <a:graphic>
          <a:graphicData uri="http://schemas.openxmlformats.org/presentationml/2006/ole">
            <p:oleObj spid="_x0000_s18434" name="Document" r:id="rId3" imgW="7069293" imgH="9351767" progId="Word.Document.8">
              <p:embed/>
            </p:oleObj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tint val="1000"/>
                  </a:schemeClr>
                </a:solidFill>
              </a:rPr>
              <a:t>Les résultats </a:t>
            </a:r>
            <a:endParaRPr lang="fr-F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fr-FR" smtClean="0"/>
          </a:p>
          <a:p>
            <a:pPr algn="just"/>
            <a:r>
              <a:rPr lang="fr-FR" smtClean="0"/>
              <a:t>Grille de compétences simplifiée dans un souci de lisibilité</a:t>
            </a:r>
          </a:p>
          <a:p>
            <a:pPr algn="just"/>
            <a:r>
              <a:rPr lang="fr-FR" smtClean="0"/>
              <a:t>Grille qui accompagne le bulletin sur lequel apparaissent les appréciations des enseignants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5" y="571500"/>
            <a:ext cx="9753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Et les élèves dans tout ça ?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3429000"/>
          </a:xfrm>
        </p:spPr>
        <p:txBody>
          <a:bodyPr/>
          <a:lstStyle/>
          <a:p>
            <a:r>
              <a:rPr lang="fr-FR" smtClean="0"/>
              <a:t>Des élèves en confiance</a:t>
            </a:r>
          </a:p>
          <a:p>
            <a:r>
              <a:rPr lang="fr-FR" smtClean="0"/>
              <a:t>Des élèves qui s’approprient les outils</a:t>
            </a:r>
          </a:p>
          <a:p>
            <a:r>
              <a:rPr lang="fr-FR" smtClean="0"/>
              <a:t>Des élèves qui parviennent à analyser ce qu’ils savent de ce qu’ils ignorent</a:t>
            </a:r>
          </a:p>
          <a:p>
            <a:r>
              <a:rPr lang="fr-FR" smtClean="0"/>
              <a:t>Des élèves qui peuvent réévaluer une compétence non validée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 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71500" y="4714875"/>
            <a:ext cx="82296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6">
                    <a:tint val="1000"/>
                  </a:schemeClr>
                </a:solidFill>
              </a:rPr>
              <a:t>Quelques témoignages :</a:t>
            </a:r>
            <a:br>
              <a:rPr lang="fr-FR" dirty="0" smtClean="0">
                <a:solidFill>
                  <a:schemeClr val="accent6">
                    <a:tint val="1000"/>
                  </a:schemeClr>
                </a:solidFill>
              </a:rPr>
            </a:br>
            <a:endParaRPr lang="fr-F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1071563" y="1928813"/>
            <a:ext cx="2214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571500" y="857250"/>
            <a:ext cx="8143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b="1"/>
              <a:t> </a:t>
            </a:r>
            <a:r>
              <a:rPr lang="fr-FR" sz="3200" b="1">
                <a:latin typeface="Script MT Bold" pitchFamily="66" charset="0"/>
              </a:rPr>
              <a:t>J'aime bien les compétences parce qu'on a 3 chances si on a NV (non-validé). On peut se rattraper.</a:t>
            </a:r>
          </a:p>
          <a:p>
            <a:pPr algn="just"/>
            <a:endParaRPr lang="fr-FR" sz="3200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200" b="1">
                <a:latin typeface="Script MT Bold" pitchFamily="66" charset="0"/>
              </a:rPr>
              <a:t> C'est bien mais je préfère les notes sur 20 car ça donne plus de précisions, donc je préfère les notes sur 20.</a:t>
            </a:r>
          </a:p>
          <a:p>
            <a:pPr algn="just"/>
            <a:endParaRPr lang="fr-FR" sz="3200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200" b="1">
                <a:latin typeface="Script MT Bold" pitchFamily="66" charset="0"/>
              </a:rPr>
              <a:t> J'aime bien car on peut avoir quelques fautes et avoir un « validé ». Ce que je trouve moins bien c'est que si on a un « validé », on ne sait pas si on a un 20-19-18 ou 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00063" y="428625"/>
            <a:ext cx="7643812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fr-FR" sz="2000" b="1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200" b="1">
                <a:latin typeface="Script MT Bold" pitchFamily="66" charset="0"/>
              </a:rPr>
              <a:t>En tant que délégué, je trouve ça très bien car ceux qui n'ont pas un niveau très élevé sont moins découragés.</a:t>
            </a:r>
            <a:endParaRPr lang="fr-FR" sz="3200">
              <a:latin typeface="Script MT Bold" pitchFamily="66" charset="0"/>
            </a:endParaRPr>
          </a:p>
          <a:p>
            <a:pPr algn="just"/>
            <a:endParaRPr lang="fr-FR" sz="3200" b="1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200" b="1">
                <a:latin typeface="Script MT Bold" pitchFamily="66" charset="0"/>
              </a:rPr>
              <a:t> Je n'aime pas les compétences car je préfère avoir une moyenne en fin de trimestre.</a:t>
            </a:r>
          </a:p>
          <a:p>
            <a:pPr algn="just">
              <a:buFont typeface="Arial" charset="0"/>
              <a:buChar char="•"/>
            </a:pPr>
            <a:endParaRPr lang="fr-FR" sz="3200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200" b="1">
                <a:latin typeface="Script MT Bold" pitchFamily="66" charset="0"/>
              </a:rPr>
              <a:t> C'est bien et c'est mieux pour apprendre. J'aime pas les notes sur 20 !</a:t>
            </a:r>
            <a:endParaRPr lang="fr-FR" sz="3200">
              <a:latin typeface="Script MT Bold" pitchFamily="66" charset="0"/>
            </a:endParaRPr>
          </a:p>
          <a:p>
            <a:pPr algn="just"/>
            <a:endParaRPr lang="fr-FR" sz="3200" b="1">
              <a:latin typeface="Script MT Bold" pitchFamily="66" charset="0"/>
            </a:endParaRPr>
          </a:p>
          <a:p>
            <a:pPr algn="just"/>
            <a:endParaRPr lang="fr-FR" sz="320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357188" y="428625"/>
            <a:ext cx="8358187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fr-FR" sz="3000" b="1">
                <a:latin typeface="Script MT Bold" pitchFamily="66" charset="0"/>
              </a:rPr>
              <a:t>J'aime bien les évaluations par compétences car quand on a des notes et si on a une mauvaise note on peut pas la rattraper mais avec les compétences on peut rattraper la note.</a:t>
            </a:r>
            <a:endParaRPr lang="fr-FR" sz="3000">
              <a:latin typeface="Script MT Bold" pitchFamily="66" charset="0"/>
            </a:endParaRPr>
          </a:p>
          <a:p>
            <a:pPr algn="just"/>
            <a:endParaRPr lang="fr-FR" sz="3000" b="1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000" b="1">
                <a:latin typeface="Script MT Bold" pitchFamily="66" charset="0"/>
              </a:rPr>
              <a:t> J'aime les évaluations par compétences parce que les parents nous crient moins dessus !</a:t>
            </a:r>
            <a:endParaRPr lang="fr-FR" sz="3000">
              <a:latin typeface="Script MT Bold" pitchFamily="66" charset="0"/>
            </a:endParaRPr>
          </a:p>
          <a:p>
            <a:pPr algn="just"/>
            <a:endParaRPr lang="fr-FR" sz="3000" b="1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000" b="1">
                <a:latin typeface="Script MT Bold" pitchFamily="66" charset="0"/>
              </a:rPr>
              <a:t> Les compétences c'est bien car on sait sur quoi on est notés.</a:t>
            </a:r>
          </a:p>
          <a:p>
            <a:pPr algn="just">
              <a:buFont typeface="Arial" charset="0"/>
              <a:buChar char="•"/>
            </a:pPr>
            <a:endParaRPr lang="fr-FR" sz="3000">
              <a:latin typeface="Script MT Bold" pitchFamily="66" charset="0"/>
            </a:endParaRPr>
          </a:p>
          <a:p>
            <a:pPr algn="just">
              <a:buFont typeface="Arial" charset="0"/>
              <a:buChar char="•"/>
            </a:pPr>
            <a:r>
              <a:rPr lang="fr-FR" sz="3000" b="1">
                <a:latin typeface="Script MT Bold" pitchFamily="66" charset="0"/>
              </a:rPr>
              <a:t>Je n'aime pas trop parce que je préfère les notes car quand j'ai CV+ ou CV-, je ne vois pas trop ce que ça peut être en note.</a:t>
            </a:r>
            <a:endParaRPr lang="fr-FR" sz="300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5827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Le projet d’un collège pilote dans l’évaluation par compétences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2928938"/>
            <a:ext cx="8401050" cy="3197225"/>
          </a:xfrm>
        </p:spPr>
        <p:txBody>
          <a:bodyPr/>
          <a:lstStyle/>
          <a:p>
            <a:r>
              <a:rPr lang="fr-FR" smtClean="0"/>
              <a:t>Un projet </a:t>
            </a:r>
            <a:r>
              <a:rPr lang="fr-FR" u="sng" smtClean="0"/>
              <a:t>sur l’évaluation </a:t>
            </a:r>
            <a:r>
              <a:rPr lang="fr-FR" smtClean="0"/>
              <a:t>en Français/Histoire-Géo amènent deux enseignants à évaluer les élèves sans notes. </a:t>
            </a:r>
          </a:p>
          <a:p>
            <a:r>
              <a:rPr lang="fr-FR" smtClean="0"/>
              <a:t>Les compétences s’imposent comme nouveau système d’évaluation</a:t>
            </a:r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Les failles, les problèmes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ce réservé du contenu 3"/>
          <p:cNvSpPr txBox="1">
            <a:spLocks/>
          </p:cNvSpPr>
          <p:nvPr/>
        </p:nvSpPr>
        <p:spPr>
          <a:xfrm>
            <a:off x="214313" y="1714500"/>
            <a:ext cx="8586787" cy="37687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Un professeur seul pour gérer le tableur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Les outils mis à la disposition des professeurs ne sont pas adaptés à un travail en compétences (bulletin – les conseils de classe)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Travail qui prend du temps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Une solution la FIL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Les perspectives</a:t>
            </a:r>
            <a:endParaRPr lang="fr-F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Espace réservé du contenu 3"/>
          <p:cNvSpPr txBox="1">
            <a:spLocks/>
          </p:cNvSpPr>
          <p:nvPr/>
        </p:nvSpPr>
        <p:spPr>
          <a:xfrm>
            <a:off x="214313" y="1125538"/>
            <a:ext cx="8586787" cy="4786312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Possibilité de suivre les élèves en cinquième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Développer le procédé du contrat avant les évaluations</a:t>
            </a:r>
          </a:p>
          <a:p>
            <a:pPr marL="457200" indent="-4572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Entrée légitime du C.P.E. en pédagogie et dans l’évaluation</a:t>
            </a:r>
          </a:p>
          <a:p>
            <a:pPr marL="457200" indent="-4572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Vision au plus près de l’évolution de l’élève</a:t>
            </a:r>
          </a:p>
          <a:p>
            <a:pPr marL="457200" indent="-457200"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3200" dirty="0">
                <a:latin typeface="+mn-lt"/>
              </a:rPr>
              <a:t>Comment utiliser cet outil tout au long de l’année et non dans une évaluation finale ?</a:t>
            </a:r>
          </a:p>
          <a:p>
            <a:pPr algn="just" eaLnBrk="0" hangingPunct="0">
              <a:spcBef>
                <a:spcPct val="20000"/>
              </a:spcBef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…devient le projet d’une équipe.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</p:spPr>
        <p:txBody>
          <a:bodyPr/>
          <a:lstStyle/>
          <a:p>
            <a:r>
              <a:rPr lang="fr-FR" smtClean="0"/>
              <a:t>Présentation de notre travail de l’année aux collègues</a:t>
            </a:r>
          </a:p>
          <a:p>
            <a:r>
              <a:rPr lang="fr-FR" smtClean="0"/>
              <a:t>En 2008-2009, deux classes de sixième sont évaluées par compétences</a:t>
            </a:r>
          </a:p>
          <a:p>
            <a:r>
              <a:rPr lang="fr-FR" smtClean="0"/>
              <a:t>A la rentrée 2009, tous les sixièmes du collège sont évalués par compétences</a:t>
            </a:r>
          </a:p>
          <a:p>
            <a:r>
              <a:rPr lang="fr-FR" smtClean="0"/>
              <a:t>A la rentrée 2010, tous les élèves de sixième et cinquième sont évalués par compétences</a:t>
            </a:r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4800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4800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4800" u="sng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Problématiques du projet</a:t>
            </a:r>
            <a:r>
              <a:rPr lang="fr-FR" sz="48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5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fr-FR" sz="5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5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fr-FR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38" y="2286000"/>
            <a:ext cx="7720012" cy="3357563"/>
          </a:xfrm>
        </p:spPr>
        <p:txBody>
          <a:bodyPr/>
          <a:lstStyle/>
          <a:p>
            <a:r>
              <a:rPr lang="fr-FR" sz="3600" smtClean="0">
                <a:cs typeface="Arial" charset="0"/>
              </a:rPr>
              <a:t>Comment évaluer, en valorisant, les progrès des élèves en échec scolaire ?</a:t>
            </a:r>
          </a:p>
          <a:p>
            <a:endParaRPr lang="fr-FR" sz="3600" smtClean="0">
              <a:cs typeface="Arial" charset="0"/>
            </a:endParaRPr>
          </a:p>
          <a:p>
            <a:r>
              <a:rPr lang="fr-FR" sz="3600" smtClean="0">
                <a:cs typeface="Arial" charset="0"/>
              </a:rPr>
              <a:t>Comment réévaluer un élève qui n’a pas validé un savoir ?</a:t>
            </a:r>
            <a:endParaRPr lang="fr-FR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683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u="sng" dirty="0" smtClean="0">
                <a:solidFill>
                  <a:schemeClr val="accent6">
                    <a:tint val="1000"/>
                  </a:schemeClr>
                </a:solidFill>
                <a:cs typeface="Arial" charset="0"/>
              </a:rPr>
              <a:t>Les objectifs :</a:t>
            </a:r>
            <a:br>
              <a:rPr lang="fr-FR" sz="4400" u="sng" dirty="0" smtClean="0">
                <a:solidFill>
                  <a:schemeClr val="accent6">
                    <a:tint val="1000"/>
                  </a:schemeClr>
                </a:solidFill>
                <a:cs typeface="Arial" charset="0"/>
              </a:rPr>
            </a:br>
            <a:endParaRPr lang="fr-F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57250" y="1447800"/>
            <a:ext cx="8077200" cy="4800600"/>
          </a:xfrm>
        </p:spPr>
        <p:txBody>
          <a:bodyPr/>
          <a:lstStyle/>
          <a:p>
            <a:r>
              <a:rPr lang="fr-FR" sz="3600" smtClean="0">
                <a:cs typeface="Arial" charset="0"/>
              </a:rPr>
              <a:t>Mettre en place une </a:t>
            </a:r>
            <a:r>
              <a:rPr lang="fr-FR" sz="3600" smtClean="0">
                <a:solidFill>
                  <a:srgbClr val="FF0000"/>
                </a:solidFill>
                <a:cs typeface="Arial" charset="0"/>
              </a:rPr>
              <a:t>évaluation qui ne soit pas chiffrée</a:t>
            </a:r>
          </a:p>
          <a:p>
            <a:r>
              <a:rPr lang="fr-FR" sz="3600" smtClean="0">
                <a:cs typeface="Arial" charset="0"/>
              </a:rPr>
              <a:t>Évaluer par </a:t>
            </a:r>
            <a:r>
              <a:rPr lang="fr-FR" sz="3600" smtClean="0">
                <a:solidFill>
                  <a:srgbClr val="FF0000"/>
                </a:solidFill>
                <a:cs typeface="Arial" charset="0"/>
              </a:rPr>
              <a:t>compétences</a:t>
            </a:r>
          </a:p>
          <a:p>
            <a:r>
              <a:rPr lang="fr-FR" sz="3600" smtClean="0">
                <a:cs typeface="Arial" charset="0"/>
              </a:rPr>
              <a:t>Tenir compte des compétences transversales</a:t>
            </a:r>
          </a:p>
          <a:p>
            <a:r>
              <a:rPr lang="fr-FR" sz="3600" smtClean="0">
                <a:cs typeface="Arial" charset="0"/>
              </a:rPr>
              <a:t>Prendre en compte les </a:t>
            </a:r>
            <a:r>
              <a:rPr lang="fr-FR" sz="3600" smtClean="0">
                <a:solidFill>
                  <a:srgbClr val="FF0000"/>
                </a:solidFill>
                <a:cs typeface="Arial" charset="0"/>
              </a:rPr>
              <a:t>progrès individuels</a:t>
            </a:r>
          </a:p>
          <a:p>
            <a:r>
              <a:rPr lang="fr-FR" sz="3600" smtClean="0">
                <a:cs typeface="Arial" charset="0"/>
              </a:rPr>
              <a:t>Prendre en compte </a:t>
            </a:r>
            <a:r>
              <a:rPr lang="fr-FR" sz="3600" smtClean="0">
                <a:solidFill>
                  <a:srgbClr val="FF0000"/>
                </a:solidFill>
                <a:cs typeface="Arial" charset="0"/>
              </a:rPr>
              <a:t>le socle commun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214313" y="357188"/>
            <a:ext cx="8929687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l"/>
              </a:tabLst>
              <a:defRPr/>
            </a:pPr>
            <a:endParaRPr lang="fr-FR" sz="4800" dirty="0"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  <a:defRPr/>
            </a:pPr>
            <a:r>
              <a:rPr lang="fr-FR" sz="4000" dirty="0">
                <a:latin typeface="+mj-lt"/>
                <a:cs typeface="Times New Roman" pitchFamily="18" charset="0"/>
              </a:rPr>
              <a:t>L'équipe opte pour une </a:t>
            </a:r>
            <a:r>
              <a:rPr lang="fr-FR" sz="4000" b="1" dirty="0">
                <a:latin typeface="+mj-lt"/>
                <a:cs typeface="Times New Roman" pitchFamily="18" charset="0"/>
              </a:rPr>
              <a:t>évaluation non chiffrée</a:t>
            </a:r>
            <a:r>
              <a:rPr lang="fr-FR" sz="4000" dirty="0">
                <a:latin typeface="+mj-lt"/>
                <a:cs typeface="Times New Roman" pitchFamily="18" charset="0"/>
              </a:rPr>
              <a:t> qui se décline en : </a:t>
            </a:r>
          </a:p>
          <a:p>
            <a:pPr algn="just" eaLnBrk="0" hangingPunct="0">
              <a:tabLst>
                <a:tab pos="457200" algn="l"/>
              </a:tabLst>
              <a:defRPr/>
            </a:pPr>
            <a:r>
              <a:rPr lang="fr-FR" sz="4000" b="1" dirty="0">
                <a:latin typeface="+mj-lt"/>
                <a:cs typeface="Times New Roman" pitchFamily="18" charset="0"/>
              </a:rPr>
              <a:t> - confirmée 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(C)</a:t>
            </a:r>
            <a:endParaRPr lang="fr-FR" sz="4000" b="1" dirty="0">
              <a:latin typeface="+mj-lt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  <a:defRPr/>
            </a:pPr>
            <a:r>
              <a:rPr lang="fr-FR" sz="4000" b="1" dirty="0">
                <a:latin typeface="+mj-lt"/>
                <a:cs typeface="Times New Roman" pitchFamily="18" charset="0"/>
              </a:rPr>
              <a:t> - validée 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(V)</a:t>
            </a:r>
          </a:p>
          <a:p>
            <a:pPr algn="just" eaLnBrk="0" hangingPunct="0">
              <a:tabLst>
                <a:tab pos="457200" algn="l"/>
              </a:tabLst>
              <a:defRPr/>
            </a:pPr>
            <a:r>
              <a:rPr lang="fr-FR" sz="4000" b="1" dirty="0">
                <a:latin typeface="+mj-lt"/>
                <a:cs typeface="Times New Roman" pitchFamily="18" charset="0"/>
              </a:rPr>
              <a:t> - en cours de validation + 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(CV+)</a:t>
            </a:r>
          </a:p>
          <a:p>
            <a:pPr algn="just" eaLnBrk="0" hangingPunct="0">
              <a:tabLst>
                <a:tab pos="457200" algn="l"/>
              </a:tabLst>
              <a:defRPr/>
            </a:pPr>
            <a:r>
              <a:rPr lang="fr-FR" sz="4000" b="1" dirty="0">
                <a:latin typeface="+mj-lt"/>
                <a:cs typeface="Times New Roman" pitchFamily="18" charset="0"/>
              </a:rPr>
              <a:t> - en cours de validation – 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(CV-)</a:t>
            </a:r>
          </a:p>
          <a:p>
            <a:pPr algn="just" eaLnBrk="0" hangingPunct="0">
              <a:tabLst>
                <a:tab pos="457200" algn="l"/>
              </a:tabLst>
              <a:defRPr/>
            </a:pPr>
            <a:r>
              <a:rPr lang="fr-FR" sz="4000" b="1" dirty="0">
                <a:latin typeface="+mj-lt"/>
                <a:cs typeface="Times New Roman" pitchFamily="18" charset="0"/>
              </a:rPr>
              <a:t> - non-validée. 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(</a:t>
            </a:r>
            <a:r>
              <a:rPr lang="fr-FR" sz="4000" b="1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NV</a:t>
            </a:r>
            <a:r>
              <a:rPr lang="fr-FR" sz="4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)</a:t>
            </a:r>
            <a:endParaRPr lang="fr-FR" sz="40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1"/>
          <p:cNvSpPr txBox="1">
            <a:spLocks noChangeArrowheads="1"/>
          </p:cNvSpPr>
          <p:nvPr/>
        </p:nvSpPr>
        <p:spPr bwMode="auto">
          <a:xfrm>
            <a:off x="500063" y="2786063"/>
            <a:ext cx="8175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4800" dirty="0">
                <a:latin typeface="+mn-lt"/>
              </a:rPr>
              <a:t>Arrive à ce moment la question de l’évaluation des compétences 6 et 7 du socle commun</a:t>
            </a:r>
            <a:endParaRPr lang="fr-FR" sz="4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305342"/>
            <a:ext cx="8208912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dirty="0">
                <a:latin typeface="Arial" pitchFamily="34" charset="0"/>
              </a:rPr>
              <a:t>Un écueil à éviter: la grande liberté que laisse le texte de loi sur le socle commun ne doit pas empêcher la création d’items simples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à comprendre pour les élèves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>
                <a:latin typeface="Arial" pitchFamily="34" charset="0"/>
              </a:rPr>
              <a:t>à utiliser pour les adultes évaluateurs.</a:t>
            </a:r>
          </a:p>
          <a:p>
            <a:pPr>
              <a:defRPr/>
            </a:pPr>
            <a:endParaRPr lang="fr-FR" dirty="0">
              <a:latin typeface="Arial" pitchFamily="34" charset="0"/>
            </a:endParaRPr>
          </a:p>
          <a:p>
            <a:pPr>
              <a:defRPr/>
            </a:pPr>
            <a:endParaRPr lang="fr-FR" dirty="0">
              <a:latin typeface="Arial" pitchFamily="34" charset="0"/>
            </a:endParaRPr>
          </a:p>
          <a:p>
            <a:pPr>
              <a:defRPr/>
            </a:pPr>
            <a:r>
              <a:rPr lang="fr-FR" dirty="0">
                <a:latin typeface="Arial" pitchFamily="34" charset="0"/>
              </a:rPr>
              <a:t>Aussi </a:t>
            </a:r>
            <a:r>
              <a:rPr lang="fr-F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il est important de laisser à chaque collège et C.P.E la tâche de construire soit même sa propre grille.</a:t>
            </a:r>
          </a:p>
          <a:p>
            <a:pPr>
              <a:defRPr/>
            </a:pPr>
            <a:endParaRPr lang="fr-FR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8" y="333375"/>
            <a:ext cx="846296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L’exemple de l’évolution d’une grille de compétences Vie Scolaire minutieuse à une grille adaptée au public visé:</a:t>
            </a:r>
          </a:p>
        </p:txBody>
      </p:sp>
      <p:graphicFrame>
        <p:nvGraphicFramePr>
          <p:cNvPr id="14339" name="Objet 6"/>
          <p:cNvGraphicFramePr>
            <a:graphicFrameLocks noChangeAspect="1"/>
          </p:cNvGraphicFramePr>
          <p:nvPr/>
        </p:nvGraphicFramePr>
        <p:xfrm>
          <a:off x="250825" y="1163638"/>
          <a:ext cx="8569325" cy="5578475"/>
        </p:xfrm>
        <a:graphic>
          <a:graphicData uri="http://schemas.openxmlformats.org/presentationml/2006/ole">
            <p:oleObj spid="_x0000_s14339" name="Acrobat Document" r:id="rId3" imgW="5667082" imgH="8019903" progId="AcroExch.Document.7">
              <p:embed/>
            </p:oleObj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lles">
  <a:themeElements>
    <a:clrScheme name="Mailles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illes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574</TotalTime>
  <Words>867</Words>
  <Application>Microsoft Office PowerPoint</Application>
  <PresentationFormat>Affichage à l'écran (4:3)</PresentationFormat>
  <Paragraphs>101</Paragraphs>
  <Slides>21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31" baseType="lpstr">
      <vt:lpstr>Arial</vt:lpstr>
      <vt:lpstr>Tw Cen MT</vt:lpstr>
      <vt:lpstr>Calibri</vt:lpstr>
      <vt:lpstr>Times New Roman</vt:lpstr>
      <vt:lpstr>Wingdings 2</vt:lpstr>
      <vt:lpstr>Script MT Bold</vt:lpstr>
      <vt:lpstr>Mailles</vt:lpstr>
      <vt:lpstr>Adobe Acrobat Document</vt:lpstr>
      <vt:lpstr>Feuille Microsoft Excel 97-2003</vt:lpstr>
      <vt:lpstr>Document Microsoft Word 97 - 2003</vt:lpstr>
      <vt:lpstr>L’évaluation des compétences Vie Scolaire :</vt:lpstr>
      <vt:lpstr>Le projet d’un collège pilote dans l’évaluation par compétences</vt:lpstr>
      <vt:lpstr>…devient le projet d’une équipe.</vt:lpstr>
      <vt:lpstr>   Problématiques du projet :    </vt:lpstr>
      <vt:lpstr>Les objectifs :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Les résultats </vt:lpstr>
      <vt:lpstr>Diapositive 15</vt:lpstr>
      <vt:lpstr>Et les élèves dans tout ça ?</vt:lpstr>
      <vt:lpstr>Quelques témoignages : </vt:lpstr>
      <vt:lpstr>Diapositive 18</vt:lpstr>
      <vt:lpstr>Diapositive 19</vt:lpstr>
      <vt:lpstr>Les failles, les problèmes</vt:lpstr>
      <vt:lpstr>Les perspectives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Grégory</dc:creator>
  <cp:lastModifiedBy>cpe6</cp:lastModifiedBy>
  <cp:revision>96</cp:revision>
  <dcterms:created xsi:type="dcterms:W3CDTF">2008-05-14T12:09:12Z</dcterms:created>
  <dcterms:modified xsi:type="dcterms:W3CDTF">2013-03-20T09:28:43Z</dcterms:modified>
</cp:coreProperties>
</file>